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0" r:id="rId2"/>
    <p:sldId id="257" r:id="rId3"/>
    <p:sldId id="263" r:id="rId4"/>
    <p:sldId id="258" r:id="rId5"/>
    <p:sldId id="280" r:id="rId6"/>
    <p:sldId id="264" r:id="rId7"/>
    <p:sldId id="259" r:id="rId8"/>
    <p:sldId id="260" r:id="rId9"/>
    <p:sldId id="261" r:id="rId10"/>
    <p:sldId id="297" r:id="rId11"/>
    <p:sldId id="298" r:id="rId12"/>
    <p:sldId id="262" r:id="rId13"/>
    <p:sldId id="295" r:id="rId14"/>
    <p:sldId id="296" r:id="rId15"/>
    <p:sldId id="299" r:id="rId16"/>
    <p:sldId id="269" r:id="rId17"/>
    <p:sldId id="271" r:id="rId18"/>
    <p:sldId id="278" r:id="rId19"/>
    <p:sldId id="290" r:id="rId20"/>
    <p:sldId id="286" r:id="rId21"/>
    <p:sldId id="279" r:id="rId22"/>
    <p:sldId id="287" r:id="rId23"/>
    <p:sldId id="283" r:id="rId24"/>
    <p:sldId id="294" r:id="rId25"/>
    <p:sldId id="293" r:id="rId26"/>
    <p:sldId id="272" r:id="rId27"/>
    <p:sldId id="273" r:id="rId28"/>
    <p:sldId id="284" r:id="rId29"/>
    <p:sldId id="281" r:id="rId30"/>
    <p:sldId id="291" r:id="rId31"/>
    <p:sldId id="276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94636" autoAdjust="0"/>
  </p:normalViewPr>
  <p:slideViewPr>
    <p:cSldViewPr>
      <p:cViewPr>
        <p:scale>
          <a:sx n="94" d="100"/>
          <a:sy n="94" d="100"/>
        </p:scale>
        <p:origin x="-24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F9A46-AD6C-4E57-A2D0-7E93167E7F84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BF27F-B702-4ADB-97B5-C21682C21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BF27F-B702-4ADB-97B5-C21682C212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3D6CF6-F1B8-4E70-9758-3BC16E88F7D8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9F4787-1ECC-45A3-BFB5-85DECFF1FF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oolhunting.com/images/PabloPicassoSkeleton.jpg&amp;imgrefurl=http://artist-painting.blogspot.com/2009/02/picasso-facts.html&amp;usg=__kixQHRmQObnFH6g_fOKMfN2toQE=&amp;h=363&amp;w=500&amp;sz=143&amp;hl=en&amp;start=3&amp;zoom=1&amp;um=1&amp;itbs=1&amp;tbnid=xhq4LTz5aF8rkM:&amp;tbnh=94&amp;tbnw=130&amp;prev=/images?q=picasso+death&amp;um=1&amp;hl=en&amp;sa=N&amp;rlz=1T4ADRA_enUS376US377&amp;tbs=isch:1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819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Pablo Picasso</a:t>
            </a:r>
            <a:b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1881-1973</a:t>
            </a:r>
          </a:p>
        </p:txBody>
      </p:sp>
      <p:pic>
        <p:nvPicPr>
          <p:cNvPr id="1026" name="Picture 2" descr="C:\Users\johnstonl\AppData\Local\Microsoft\Windows\Temporary Internet Files\Content.IE5\SD16YJBN\Pablo_Picasso_por_Arnold_New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5574"/>
            <a:ext cx="2384152" cy="30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5257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 est un artiste français et espagnol.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fr-FR" dirty="0"/>
              <a:t>à</a:t>
            </a:r>
            <a:r>
              <a:rPr lang="en-US" dirty="0" smtClean="0"/>
              <a:t> </a:t>
            </a:r>
            <a:r>
              <a:rPr lang="en-US" dirty="0" smtClean="0"/>
              <a:t>Madrid, </a:t>
            </a:r>
            <a:r>
              <a:rPr lang="en-US" dirty="0" err="1" smtClean="0"/>
              <a:t>Espagne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 descr="C:\Documents and Settings\Johnstonl\My Documents\My Pictures\madri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812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Il</a:t>
            </a:r>
            <a:r>
              <a:rPr lang="fr-FR" sz="3200" dirty="0" smtClean="0"/>
              <a:t> </a:t>
            </a:r>
            <a:r>
              <a:rPr lang="fr-FR" sz="3200" dirty="0" smtClean="0"/>
              <a:t>n'aime pas étudier. Il va souvent au musée du Prado. Il étudie les grands artistes.</a:t>
            </a:r>
            <a:endParaRPr lang="en-US" sz="3200" dirty="0"/>
          </a:p>
        </p:txBody>
      </p:sp>
      <p:pic>
        <p:nvPicPr>
          <p:cNvPr id="2051" name="Picture 3" descr="C:\Documents and Settings\Johnstonl\My Documents\My Pictures\picasso early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52900" y="3258344"/>
            <a:ext cx="838200" cy="1209675"/>
          </a:xfrm>
          <a:prstGeom prst="rect">
            <a:avLst/>
          </a:prstGeom>
          <a:noFill/>
        </p:spPr>
      </p:pic>
      <p:pic>
        <p:nvPicPr>
          <p:cNvPr id="2052" name="Picture 4" descr="C:\Documents and Settings\Johnstonl\My Documents\My Pictures\picaso early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fr-FR" dirty="0"/>
              <a:t>à</a:t>
            </a:r>
            <a:r>
              <a:rPr lang="en-US" dirty="0" smtClean="0"/>
              <a:t> </a:t>
            </a:r>
            <a:r>
              <a:rPr lang="en-US" dirty="0" smtClean="0"/>
              <a:t>Paris, France beaucoup.</a:t>
            </a:r>
            <a:endParaRPr lang="en-US" dirty="0"/>
          </a:p>
        </p:txBody>
      </p:sp>
      <p:pic>
        <p:nvPicPr>
          <p:cNvPr id="3073" name="Picture 1" descr="C:\Program Files\Microsoft Office\MEDIA\CAGCAT10\j0157763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1794967" cy="1811426"/>
          </a:xfrm>
          <a:prstGeom prst="rect">
            <a:avLst/>
          </a:prstGeom>
          <a:noFill/>
        </p:spPr>
      </p:pic>
      <p:pic>
        <p:nvPicPr>
          <p:cNvPr id="3074" name="Picture 2" descr="C:\Documents and Settings\Johnstonl\Local Settings\Temporary Internet Files\Content.IE5\UJ4D4G2W\MC9002318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1782024" cy="1899719"/>
          </a:xfrm>
          <a:prstGeom prst="rect">
            <a:avLst/>
          </a:prstGeom>
          <a:noFill/>
        </p:spPr>
      </p:pic>
      <p:pic>
        <p:nvPicPr>
          <p:cNvPr id="3075" name="Picture 3" descr="C:\Documents and Settings\Johnstonl\Local Settings\Temporary Internet Files\Content.IE5\MHDXZ3IM\MC9000020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0"/>
            <a:ext cx="1657807" cy="1593799"/>
          </a:xfrm>
          <a:prstGeom prst="rect">
            <a:avLst/>
          </a:prstGeom>
          <a:noFill/>
        </p:spPr>
      </p:pic>
      <p:pic>
        <p:nvPicPr>
          <p:cNvPr id="3077" name="Picture 5" descr="C:\Documents and Settings\Johnstonl\Local Settings\Temporary Internet Files\Content.IE5\FEN6ZN9L\MC9001011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905000"/>
            <a:ext cx="4671588" cy="366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sz="3200" dirty="0" smtClean="0"/>
              <a:t>La Période bleue: « </a:t>
            </a:r>
            <a:r>
              <a:rPr lang="fr-FR" sz="3200" i="1" dirty="0" smtClean="0"/>
              <a:t>Autoportrait</a:t>
            </a:r>
            <a:r>
              <a:rPr lang="fr-FR" sz="3200" dirty="0" smtClean="0"/>
              <a:t> » 1901</a:t>
            </a:r>
            <a:br>
              <a:rPr lang="fr-FR" sz="3200" dirty="0" smtClean="0"/>
            </a:br>
            <a:endParaRPr lang="fr-FR" sz="3200" dirty="0" smtClean="0">
              <a:latin typeface="Arial" pitchFamily="34" charset="0"/>
            </a:endParaRPr>
          </a:p>
        </p:txBody>
      </p:sp>
      <p:pic>
        <p:nvPicPr>
          <p:cNvPr id="47109" name="Picture 5" descr="C:\Documents and Settings\Johnstonl\My Documents\My Pictures\picasso dea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3657600" cy="2628900"/>
          </a:xfrm>
          <a:prstGeom prst="rect">
            <a:avLst/>
          </a:prstGeom>
          <a:noFill/>
        </p:spPr>
      </p:pic>
      <p:pic>
        <p:nvPicPr>
          <p:cNvPr id="47108" name="Picture 4" descr="C:\Documents and Settings\Johnstonl\My Documents\My Pictures\picasso-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124200"/>
            <a:ext cx="238125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1524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Examinez ce tableau « </a:t>
            </a:r>
            <a:r>
              <a:rPr lang="fr-FR" i="1" dirty="0" smtClean="0"/>
              <a:t>Autoportrait. »</a:t>
            </a:r>
            <a:r>
              <a:rPr lang="fr-FR" dirty="0" smtClean="0"/>
              <a:t> </a:t>
            </a:r>
            <a:r>
              <a:rPr lang="fr-FR" dirty="0" smtClean="0"/>
              <a:t> Comment </a:t>
            </a:r>
            <a:r>
              <a:rPr lang="fr-FR" dirty="0" smtClean="0"/>
              <a:t>est-il ? A quoi </a:t>
            </a:r>
            <a:r>
              <a:rPr lang="fr-FR" dirty="0" smtClean="0"/>
              <a:t>pense-t-il? </a:t>
            </a:r>
            <a:r>
              <a:rPr lang="fr-FR" dirty="0" smtClean="0"/>
              <a:t>Est-ce un moment joyeux dans sa vie 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La Période Bleue</a:t>
            </a:r>
            <a:r>
              <a:rPr lang="fr-FR" sz="2400" dirty="0" smtClean="0"/>
              <a:t>: « </a:t>
            </a:r>
            <a:r>
              <a:rPr lang="fr-FR" sz="2400" i="1" dirty="0" smtClean="0"/>
              <a:t>La femme aux bras croisés</a:t>
            </a:r>
            <a:r>
              <a:rPr lang="fr-FR" sz="2400" dirty="0" smtClean="0"/>
              <a:t> » 1902</a:t>
            </a:r>
            <a:br>
              <a:rPr lang="fr-FR" sz="2400" dirty="0" smtClean="0"/>
            </a:br>
            <a:endParaRPr lang="fr-FR" sz="2400" dirty="0" smtClean="0"/>
          </a:p>
        </p:txBody>
      </p:sp>
      <p:pic>
        <p:nvPicPr>
          <p:cNvPr id="48130" name="Picture 2" descr="C:\Documents and Settings\Johnstonl\My Documents\My Pictures\picasso-femme-aux-bras-croi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1647825" cy="304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76600" y="20574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Période bleue: « </a:t>
            </a:r>
            <a:r>
              <a:rPr lang="fr-FR" i="1" dirty="0" smtClean="0"/>
              <a:t>La femme aux bras croisés</a:t>
            </a:r>
            <a:r>
              <a:rPr lang="fr-FR" dirty="0" smtClean="0"/>
              <a:t> » 1902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 Remarquez la couleur du tableau. Quelles émotions trouvez-vous dans le tableau ? Pourquoi est-ce que l’artiste a choisi de peindre le tableau en bleu ? Pourquoi est-ce que les bras de la femme sont-ils croisés ?  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période</a:t>
            </a:r>
            <a:r>
              <a:rPr lang="en-US" dirty="0" smtClean="0"/>
              <a:t> rose</a:t>
            </a:r>
            <a:endParaRPr lang="en-US" dirty="0"/>
          </a:p>
        </p:txBody>
      </p:sp>
      <p:pic>
        <p:nvPicPr>
          <p:cNvPr id="3074" name="Picture 2" descr="C:\Documents and Settings\Johnstonl\My Documents\My Pictures\rose period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2971800" cy="4419600"/>
          </a:xfrm>
          <a:prstGeom prst="rect">
            <a:avLst/>
          </a:prstGeom>
          <a:noFill/>
        </p:spPr>
      </p:pic>
      <p:pic>
        <p:nvPicPr>
          <p:cNvPr id="3075" name="Picture 3" descr="C:\Documents and Settings\Johnstonl\My Documents\My Pictures\rose perio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352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aime</a:t>
            </a:r>
            <a:r>
              <a:rPr lang="en-US" dirty="0" smtClean="0"/>
              <a:t> </a:t>
            </a:r>
            <a:r>
              <a:rPr lang="en-US" dirty="0" err="1" smtClean="0"/>
              <a:t>peindre</a:t>
            </a:r>
            <a:r>
              <a:rPr lang="en-US" dirty="0" smtClean="0"/>
              <a:t> les </a:t>
            </a:r>
            <a:r>
              <a:rPr lang="en-US" dirty="0" err="1" smtClean="0"/>
              <a:t>personnes</a:t>
            </a:r>
            <a:r>
              <a:rPr lang="en-US" dirty="0" smtClean="0"/>
              <a:t> du cirque.</a:t>
            </a:r>
            <a:endParaRPr lang="en-US" dirty="0"/>
          </a:p>
        </p:txBody>
      </p:sp>
      <p:pic>
        <p:nvPicPr>
          <p:cNvPr id="3074" name="Picture 2" descr="C:\Documents and Settings\Johnstonl\My Documents\My Pictures\picass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0100" y="1640681"/>
            <a:ext cx="2463800" cy="4445000"/>
          </a:xfrm>
          <a:prstGeom prst="rect">
            <a:avLst/>
          </a:prstGeom>
          <a:noFill/>
        </p:spPr>
      </p:pic>
      <p:pic>
        <p:nvPicPr>
          <p:cNvPr id="3075" name="Picture 3" descr="C:\Documents and Settings\Johnstonl\My Documents\My Pictures\familyofsaltimbanquesbypablopic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3048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aime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les </a:t>
            </a:r>
            <a:r>
              <a:rPr lang="en-US" dirty="0" err="1" smtClean="0"/>
              <a:t>taureaux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Documents and Settings\Johnstonl\My Documents\My Pictures\picasso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2618232" cy="2286000"/>
          </a:xfrm>
          <a:prstGeom prst="rect">
            <a:avLst/>
          </a:prstGeom>
          <a:noFill/>
        </p:spPr>
      </p:pic>
      <p:pic>
        <p:nvPicPr>
          <p:cNvPr id="4100" name="Picture 4" descr="C:\Documents and Settings\Johnstonl\My Documents\My Pictures\matador pic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05000"/>
            <a:ext cx="1657350" cy="2647950"/>
          </a:xfrm>
          <a:prstGeom prst="rect">
            <a:avLst/>
          </a:prstGeom>
          <a:noFill/>
        </p:spPr>
      </p:pic>
      <p:pic>
        <p:nvPicPr>
          <p:cNvPr id="4102" name="Picture 6" descr="http://www.123posters.com/images/art/a-p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124200"/>
            <a:ext cx="355282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aime l'art africain. Il aime les masques.</a:t>
            </a:r>
            <a:endParaRPr lang="en-US" dirty="0"/>
          </a:p>
        </p:txBody>
      </p:sp>
      <p:pic>
        <p:nvPicPr>
          <p:cNvPr id="15361" name="Picture 1" descr="C:\Documents and Settings\Johnstonl\My Documents\My Pictures\Picasso_Barnes_found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33600"/>
            <a:ext cx="1885950" cy="2724150"/>
          </a:xfrm>
          <a:prstGeom prst="rect">
            <a:avLst/>
          </a:prstGeom>
          <a:noFill/>
        </p:spPr>
      </p:pic>
      <p:pic>
        <p:nvPicPr>
          <p:cNvPr id="15363" name="Picture 3" descr="C:\Documents and Settings\Johnstonl\My Documents\My Pictures\picasso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62200"/>
            <a:ext cx="1828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Il aime explorer le cubisme avec son ami Georges Braque.</a:t>
            </a:r>
            <a:endParaRPr lang="en-US" sz="3200" dirty="0"/>
          </a:p>
        </p:txBody>
      </p:sp>
      <p:pic>
        <p:nvPicPr>
          <p:cNvPr id="39938" name="Picture 2" descr="C:\Documents and Settings\Johnstonl\My Documents\My Pictures\MaJolie_picass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67100" y="2148681"/>
            <a:ext cx="2209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Il s’appelle </a:t>
            </a:r>
            <a:r>
              <a:rPr lang="fr-FR" dirty="0" smtClean="0">
                <a:solidFill>
                  <a:schemeClr val="tx1"/>
                </a:solidFill>
              </a:rPr>
              <a:t>Pablo</a:t>
            </a:r>
            <a:r>
              <a:rPr lang="en-US" dirty="0" smtClean="0">
                <a:solidFill>
                  <a:schemeClr val="tx1"/>
                </a:solidFill>
              </a:rPr>
              <a:t> Diego José Francisco de Paula Juan </a:t>
            </a:r>
            <a:r>
              <a:rPr lang="en-US" dirty="0" err="1" smtClean="0">
                <a:solidFill>
                  <a:schemeClr val="tx1"/>
                </a:solidFill>
              </a:rPr>
              <a:t>Neponuceno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María</a:t>
            </a:r>
            <a:r>
              <a:rPr lang="en-US" dirty="0" smtClean="0">
                <a:solidFill>
                  <a:schemeClr val="tx1"/>
                </a:solidFill>
              </a:rPr>
              <a:t> de los </a:t>
            </a:r>
            <a:r>
              <a:rPr lang="en-US" dirty="0" err="1" smtClean="0">
                <a:solidFill>
                  <a:schemeClr val="tx1"/>
                </a:solidFill>
              </a:rPr>
              <a:t>Remedios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Cipriano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Santísima</a:t>
            </a:r>
            <a:r>
              <a:rPr lang="en-US" dirty="0" smtClean="0">
                <a:solidFill>
                  <a:schemeClr val="tx1"/>
                </a:solidFill>
              </a:rPr>
              <a:t> Trinidad Ruiz Picasso.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bigpedia.com/encyclopedia/upload/b/be/Picasso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2514600" cy="4267200"/>
          </a:xfrm>
          <a:prstGeom prst="rect">
            <a:avLst/>
          </a:prstGeom>
          <a:noFill/>
        </p:spPr>
      </p:pic>
      <p:pic>
        <p:nvPicPr>
          <p:cNvPr id="1026" name="Picture 2" descr="C:\Documents and Settings\Johnstonl\My Documents\My Pictures\picass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38100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Les trois musiciens</a:t>
            </a:r>
            <a:r>
              <a:rPr lang="fr-FR" dirty="0" smtClean="0"/>
              <a:t> » 1921</a:t>
            </a:r>
            <a:endParaRPr lang="en-US" dirty="0"/>
          </a:p>
        </p:txBody>
      </p:sp>
      <p:pic>
        <p:nvPicPr>
          <p:cNvPr id="38914" name="Picture 2" descr="C:\Documents and Settings\Johnstonl\My Documents\My Pictures\muscie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1925" y="1600200"/>
            <a:ext cx="482015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Les trois musiciens</a:t>
            </a:r>
            <a:r>
              <a:rPr lang="fr-FR" dirty="0" smtClean="0"/>
              <a:t> » 1921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Cette œuvre (</a:t>
            </a:r>
            <a:r>
              <a:rPr lang="fr-FR" dirty="0" err="1" smtClean="0"/>
              <a:t>work</a:t>
            </a:r>
            <a:r>
              <a:rPr lang="fr-FR" dirty="0" smtClean="0"/>
              <a:t>) de Picasso « </a:t>
            </a:r>
            <a:r>
              <a:rPr lang="fr-FR" i="1" dirty="0" smtClean="0"/>
              <a:t>Les trois </a:t>
            </a:r>
            <a:r>
              <a:rPr lang="fr-FR" i="1" dirty="0" err="1" smtClean="0"/>
              <a:t>musciens</a:t>
            </a:r>
            <a:r>
              <a:rPr lang="fr-FR" dirty="0" smtClean="0"/>
              <a:t> » est considérée comme son chef d’œuvre (</a:t>
            </a:r>
            <a:r>
              <a:rPr lang="fr-FR" dirty="0" err="1" smtClean="0"/>
              <a:t>masterpiece</a:t>
            </a:r>
            <a:r>
              <a:rPr lang="fr-FR" dirty="0" smtClean="0"/>
              <a:t>) du cubisme synthétique (</a:t>
            </a:r>
            <a:r>
              <a:rPr lang="fr-FR" dirty="0" err="1" smtClean="0"/>
              <a:t>Synthetic</a:t>
            </a:r>
            <a:r>
              <a:rPr lang="fr-FR" dirty="0" smtClean="0"/>
              <a:t> </a:t>
            </a:r>
            <a:r>
              <a:rPr lang="fr-FR" dirty="0" err="1" smtClean="0"/>
              <a:t>cubism</a:t>
            </a:r>
            <a:r>
              <a:rPr lang="fr-FR" dirty="0" smtClean="0"/>
              <a:t>) avec des couleurs vives, des textures variées et des éléments de  papier collé et de collage. Préférez-vous </a:t>
            </a:r>
            <a:r>
              <a:rPr lang="fr-FR" u="sng" dirty="0" smtClean="0"/>
              <a:t>le cubisme analytique</a:t>
            </a:r>
            <a:r>
              <a:rPr lang="fr-FR" dirty="0" smtClean="0"/>
              <a:t> (peu de couleurs, beaucoup de formes) du « </a:t>
            </a:r>
            <a:r>
              <a:rPr lang="fr-FR" i="1" dirty="0" err="1" smtClean="0"/>
              <a:t>Résevoir</a:t>
            </a:r>
            <a:r>
              <a:rPr lang="fr-FR" i="1" dirty="0" smtClean="0"/>
              <a:t> à Horta</a:t>
            </a:r>
            <a:r>
              <a:rPr lang="fr-FR" dirty="0" smtClean="0"/>
              <a:t> » ou le </a:t>
            </a:r>
            <a:r>
              <a:rPr lang="fr-FR" u="sng" dirty="0" smtClean="0"/>
              <a:t>cubisme synthétique</a:t>
            </a:r>
            <a:r>
              <a:rPr lang="fr-FR" dirty="0" smtClean="0"/>
              <a:t> (couleurs vives et usage de collages) des « </a:t>
            </a:r>
            <a:r>
              <a:rPr lang="fr-FR" i="1" dirty="0" smtClean="0"/>
              <a:t>Trois musiciens</a:t>
            </a:r>
            <a:r>
              <a:rPr lang="fr-FR" dirty="0" smtClean="0"/>
              <a:t> » 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invente</a:t>
            </a:r>
            <a:r>
              <a:rPr lang="en-US" dirty="0" smtClean="0"/>
              <a:t> le collage.</a:t>
            </a:r>
            <a:endParaRPr lang="en-US" dirty="0"/>
          </a:p>
        </p:txBody>
      </p:sp>
      <p:pic>
        <p:nvPicPr>
          <p:cNvPr id="40962" name="Picture 2" descr="C:\Documents and Settings\Johnstonl\My Documents\My Pictures\pablo_picasso_gallery_caning_g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2468" y="2650077"/>
            <a:ext cx="3179064" cy="242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aime</a:t>
            </a:r>
            <a:r>
              <a:rPr lang="en-US" dirty="0" smtClean="0"/>
              <a:t> beaucoup les femmes.</a:t>
            </a:r>
            <a:endParaRPr lang="en-US" dirty="0"/>
          </a:p>
        </p:txBody>
      </p:sp>
      <p:pic>
        <p:nvPicPr>
          <p:cNvPr id="10243" name="Picture 3" descr="C:\Documents and Settings\Johnstonl\My Documents\My Pictures\picasso wom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3895725" cy="3810000"/>
          </a:xfrm>
          <a:prstGeom prst="rect">
            <a:avLst/>
          </a:prstGeom>
          <a:noFill/>
        </p:spPr>
      </p:pic>
      <p:pic>
        <p:nvPicPr>
          <p:cNvPr id="10242" name="Picture 2" descr="C:\Documents and Settings\Johnstonl\My Documents\My Pictures\picasso-three-women-at-the-sp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3467100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Dora Maar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Dora Maar était (</a:t>
            </a:r>
            <a:r>
              <a:rPr lang="fr-FR" dirty="0" err="1" smtClean="0"/>
              <a:t>was</a:t>
            </a:r>
            <a:r>
              <a:rPr lang="fr-FR" dirty="0" smtClean="0"/>
              <a:t>) une amante de Picasso. Voici encore un des tableaux magistraux de Picasso. Que pensez-vous du corps de Dora ? Est-elle belle ou laide ? Comment et pourquoi est-ce que vous trouvez cette femme belle ou laide ?  Où se trouve le petit chat dans le tableau ? De quelle couleur est-il 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Dora Maar</a:t>
            </a:r>
            <a:endParaRPr lang="en-US" dirty="0"/>
          </a:p>
        </p:txBody>
      </p:sp>
      <p:pic>
        <p:nvPicPr>
          <p:cNvPr id="43010" name="Picture 2" descr="C:\Documents and Settings\Johnstonl\My Documents\My Pictures\picasso-Dora-Maar-Au-Ch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3143250" cy="4286250"/>
          </a:xfrm>
          <a:prstGeom prst="rect">
            <a:avLst/>
          </a:prstGeom>
          <a:noFill/>
        </p:spPr>
      </p:pic>
      <p:pic>
        <p:nvPicPr>
          <p:cNvPr id="43011" name="Picture 3" descr="C:\Documents and Settings\Johnstonl\My Documents\My Pictures\picasso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3124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Une</a:t>
            </a:r>
            <a:r>
              <a:rPr lang="en-US" sz="3600" dirty="0" smtClean="0"/>
              <a:t> </a:t>
            </a:r>
            <a:r>
              <a:rPr lang="en-US" sz="3600" dirty="0" err="1" smtClean="0"/>
              <a:t>murale</a:t>
            </a:r>
            <a:r>
              <a:rPr lang="en-US" sz="3600" dirty="0" smtClean="0"/>
              <a:t> c</a:t>
            </a:r>
            <a:r>
              <a:rPr lang="fr-FR" sz="3600" dirty="0" err="1" smtClean="0"/>
              <a:t>élèbre</a:t>
            </a:r>
            <a:r>
              <a:rPr lang="fr-FR" sz="3600" dirty="0" smtClean="0"/>
              <a:t> </a:t>
            </a:r>
            <a:r>
              <a:rPr lang="fr-FR" sz="3600" dirty="0"/>
              <a:t>est Guernica.</a:t>
            </a:r>
            <a:br>
              <a:rPr lang="fr-FR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29698" name="Picture 2" descr="http://www.wottreng.ch/picasso-guer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763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Guernica est pour l'exposition internationale à Paris, France en 1937.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</a:rPr>
              <a:t>C'est un tableau qui dépit le bombardement d’une ville espagnole-basque pendant la guerre d’Espagne (1936-1939). </a:t>
            </a:r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C’est </a:t>
            </a:r>
            <a:r>
              <a:rPr lang="fr-FR" dirty="0">
                <a:latin typeface="Calibri" panose="020F0502020204030204" pitchFamily="34" charset="0"/>
              </a:rPr>
              <a:t>un des chefs d’œuvres les plus connus de Picasso. On y voit les thèmes de la violence, de la souffrance et de la mort. </a:t>
            </a:r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Voyez-vous des couleurs ? Pourquoi est-ce que l’artiste a choisi de ne pas en </a:t>
            </a:r>
            <a:r>
              <a:rPr lang="fr-FR" dirty="0" smtClean="0">
                <a:latin typeface="Calibri" panose="020F0502020204030204" pitchFamily="34" charset="0"/>
              </a:rPr>
              <a:t>utiliser? </a:t>
            </a:r>
            <a:r>
              <a:rPr lang="fr-FR" dirty="0">
                <a:latin typeface="Calibri" panose="020F0502020204030204" pitchFamily="34" charset="0"/>
              </a:rPr>
              <a:t>Il y a aussi des images cachées (</a:t>
            </a:r>
            <a:r>
              <a:rPr lang="fr-FR" dirty="0" err="1">
                <a:latin typeface="Calibri" panose="020F0502020204030204" pitchFamily="34" charset="0"/>
              </a:rPr>
              <a:t>hidden</a:t>
            </a:r>
            <a:r>
              <a:rPr lang="fr-FR" dirty="0">
                <a:latin typeface="Calibri" panose="020F0502020204030204" pitchFamily="34" charset="0"/>
              </a:rPr>
              <a:t>) dans le tableau. Essayez (</a:t>
            </a:r>
            <a:r>
              <a:rPr lang="fr-FR" dirty="0" err="1">
                <a:latin typeface="Calibri" panose="020F0502020204030204" pitchFamily="34" charset="0"/>
              </a:rPr>
              <a:t>try</a:t>
            </a:r>
            <a:r>
              <a:rPr lang="fr-FR" dirty="0">
                <a:latin typeface="Calibri" panose="020F0502020204030204" pitchFamily="34" charset="0"/>
              </a:rPr>
              <a:t>) de les trouver ! 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i="1" dirty="0" smtClean="0"/>
              <a:t>La famille</a:t>
            </a:r>
            <a:r>
              <a:rPr lang="fr-FR" dirty="0" smtClean="0"/>
              <a:t> » 1970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Calibri" panose="020F0502020204030204" pitchFamily="34" charset="0"/>
              </a:rPr>
              <a:t>Regardez les parties du corps de ces personnes. Est-ce que les mains sont d’une taille « normale » ? Décrivez le père, la mère et le fils. Est-ce qu’ils se ressemblent ? Comment ? Est-ce une famille heureuse (contente</a:t>
            </a:r>
            <a:r>
              <a:rPr lang="fr-FR" dirty="0" smtClean="0">
                <a:latin typeface="Calibri" panose="020F0502020204030204" pitchFamily="34" charset="0"/>
              </a:rPr>
              <a:t>)? </a:t>
            </a:r>
            <a:r>
              <a:rPr lang="fr-FR" dirty="0">
                <a:latin typeface="Calibri" panose="020F0502020204030204" pitchFamily="34" charset="0"/>
              </a:rPr>
              <a:t>Comment le savez-vous ? </a:t>
            </a:r>
          </a:p>
        </p:txBody>
      </p:sp>
      <p:pic>
        <p:nvPicPr>
          <p:cNvPr id="9217" name="Picture 1" descr="C:\Documents and Settings\Johnstonl\My Documents\My Pictures\picasso-famil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2514600" cy="274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adore La France.</a:t>
            </a:r>
            <a:br>
              <a:rPr lang="fr-FR" dirty="0" smtClean="0"/>
            </a:br>
            <a:endParaRPr lang="en-US" dirty="0"/>
          </a:p>
        </p:txBody>
      </p:sp>
      <p:pic>
        <p:nvPicPr>
          <p:cNvPr id="7170" name="Picture 2" descr="C:\Documents and Settings\Johnstonl\My Documents\My Pictures\piccasso9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3524250" cy="26479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0" y="24133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Picasso a vécu (</a:t>
            </a:r>
            <a:r>
              <a:rPr lang="fr-FR" dirty="0" err="1" smtClean="0"/>
              <a:t>lived</a:t>
            </a:r>
            <a:r>
              <a:rPr lang="fr-FR" dirty="0" smtClean="0"/>
              <a:t>) la majorité de sa vie en France. </a:t>
            </a:r>
            <a:endParaRPr lang="fr-FR" dirty="0" smtClean="0"/>
          </a:p>
          <a:p>
            <a:r>
              <a:rPr lang="fr-FR" dirty="0" smtClean="0"/>
              <a:t>C’est </a:t>
            </a:r>
            <a:r>
              <a:rPr lang="fr-FR" dirty="0" smtClean="0"/>
              <a:t>un des plus grands artistes et sculpteurs du 20</a:t>
            </a:r>
            <a:r>
              <a:rPr lang="fr-FR" baseline="30000" dirty="0" smtClean="0"/>
              <a:t>ème</a:t>
            </a:r>
            <a:r>
              <a:rPr lang="fr-FR" dirty="0" smtClean="0"/>
              <a:t> siècle (20th </a:t>
            </a:r>
            <a:r>
              <a:rPr lang="fr-FR" dirty="0" err="1" smtClean="0"/>
              <a:t>century</a:t>
            </a:r>
            <a:r>
              <a:rPr lang="fr-FR" dirty="0" smtClean="0"/>
              <a:t>).   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est artiste célèbre.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www.mrpaulmaul.com/wp-content/uploads/2010/01/picass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17740"/>
            <a:ext cx="5867400" cy="496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a </a:t>
            </a:r>
            <a:r>
              <a:rPr lang="en-US" dirty="0" err="1" smtClean="0"/>
              <a:t>quatres</a:t>
            </a:r>
            <a:r>
              <a:rPr lang="en-US" dirty="0" smtClean="0"/>
              <a:t> </a:t>
            </a:r>
            <a:r>
              <a:rPr lang="en-US" dirty="0" err="1" smtClean="0"/>
              <a:t>enfants</a:t>
            </a:r>
            <a:endParaRPr lang="en-US" dirty="0"/>
          </a:p>
        </p:txBody>
      </p:sp>
      <p:pic>
        <p:nvPicPr>
          <p:cNvPr id="41986" name="Picture 2" descr="C:\Documents and Settings\Johnstonl\My Documents\My Pictures\picasso 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010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Il y a beaucoup de musées Picasso en France et en Espagne</a:t>
            </a:r>
            <a:r>
              <a:rPr lang="fr-FR" sz="3200" dirty="0" smtClean="0"/>
              <a:t>.</a:t>
            </a:r>
            <a:endParaRPr lang="en-US" sz="3200" dirty="0"/>
          </a:p>
        </p:txBody>
      </p:sp>
      <p:pic>
        <p:nvPicPr>
          <p:cNvPr id="8194" name="Picture 2" descr="C:\Documents and Settings\Johnstonl\My Documents\My Pictures\sea_picasso antib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Il meurt dans le sud de la France. Il avait 91 ans.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est </a:t>
            </a:r>
            <a:r>
              <a:rPr lang="fr-FR" dirty="0"/>
              <a:t>mort le 8 avril 1973 à Mougins, France. </a:t>
            </a:r>
            <a:endParaRPr lang="en-US" dirty="0"/>
          </a:p>
        </p:txBody>
      </p:sp>
      <p:pic>
        <p:nvPicPr>
          <p:cNvPr id="6146" name="Picture 2" descr="http://4.bp.blogspot.com/_7NYExymQkBQ/SJ3mvPgIVHI/AAAAAAAABRE/nHDm5Zxj-ZI/s400/picasso-death+of+casage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95600"/>
            <a:ext cx="3810000" cy="2914650"/>
          </a:xfrm>
          <a:prstGeom prst="rect">
            <a:avLst/>
          </a:prstGeom>
          <a:noFill/>
        </p:spPr>
      </p:pic>
      <p:pic>
        <p:nvPicPr>
          <p:cNvPr id="6148" name="Picture 4" descr="http://t0.gstatic.com/images?q=tbn:xhq4LTz5aF8rkM:http://www.coolhunting.com/images/PabloPicassoSkelet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de Malaga, </a:t>
            </a:r>
            <a:r>
              <a:rPr lang="en-US" dirty="0" err="1" smtClean="0"/>
              <a:t>Espagne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2" name="Picture 4" descr="http://www.map-of-spain.co.uk/maps-of-spain/spain/large_map-of-spa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24025"/>
            <a:ext cx="5715000" cy="460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Picasso est né (</a:t>
            </a:r>
            <a:r>
              <a:rPr lang="fr-FR" sz="3200" dirty="0" err="1"/>
              <a:t>was</a:t>
            </a:r>
            <a:r>
              <a:rPr lang="fr-FR" sz="3200" dirty="0"/>
              <a:t> </a:t>
            </a:r>
            <a:r>
              <a:rPr lang="fr-FR" sz="3200" dirty="0" err="1"/>
              <a:t>born</a:t>
            </a:r>
            <a:r>
              <a:rPr lang="fr-FR" sz="3200" dirty="0"/>
              <a:t>) le 25 octobre 1881 à </a:t>
            </a:r>
            <a:r>
              <a:rPr lang="fr-FR" sz="3200" dirty="0" smtClean="0"/>
              <a:t>Malaga</a:t>
            </a:r>
            <a:r>
              <a:rPr lang="fr-FR" sz="3200" dirty="0"/>
              <a:t>, </a:t>
            </a:r>
            <a:r>
              <a:rPr lang="fr-FR" sz="3200" dirty="0" smtClean="0"/>
              <a:t>Espagne. </a:t>
            </a:r>
            <a:endParaRPr lang="en-US" sz="3200" dirty="0"/>
          </a:p>
        </p:txBody>
      </p:sp>
      <p:pic>
        <p:nvPicPr>
          <p:cNvPr id="2050" name="Picture 2" descr="C:\Documents and Settings\Johnstonl\My Documents\My Pictures\malaga sp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567" y="1600200"/>
            <a:ext cx="67868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Son </a:t>
            </a:r>
            <a:r>
              <a:rPr lang="en-US" dirty="0" err="1" smtClean="0"/>
              <a:t>père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professeur</a:t>
            </a:r>
            <a:r>
              <a:rPr lang="en-US" dirty="0" smtClean="0"/>
              <a:t> d’art.</a:t>
            </a:r>
          </a:p>
          <a:p>
            <a:pPr>
              <a:buNone/>
            </a:pPr>
            <a:r>
              <a:rPr lang="fr-FR" dirty="0" smtClean="0"/>
              <a:t>Sa mère s’appelle Maria.</a:t>
            </a:r>
          </a:p>
          <a:p>
            <a:pPr>
              <a:buNone/>
            </a:pPr>
            <a:r>
              <a:rPr lang="fr-FR" dirty="0" smtClean="0"/>
              <a:t>Il a deux </a:t>
            </a:r>
            <a:r>
              <a:rPr lang="fr-FR" dirty="0" err="1" smtClean="0"/>
              <a:t>soeurs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1026" name="Picture 2" descr="http://imagencpd.aut.org/4DPict?file=20&amp;rec=28.772&amp;field=2&amp;maxsize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2724150" cy="3810000"/>
          </a:xfrm>
          <a:prstGeom prst="rect">
            <a:avLst/>
          </a:prstGeom>
          <a:noFill/>
        </p:spPr>
      </p:pic>
      <p:pic>
        <p:nvPicPr>
          <p:cNvPr id="1028" name="Picture 4" descr="C:\Documents and Settings\Johnstonl\Local Settings\Temporary Internet Files\Content.IE5\KFC2HD00\MC9003317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09176"/>
            <a:ext cx="1706578" cy="178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a </a:t>
            </a:r>
            <a:r>
              <a:rPr lang="en-US" dirty="0" err="1" smtClean="0"/>
              <a:t>quatorze</a:t>
            </a:r>
            <a:r>
              <a:rPr lang="en-US" dirty="0" smtClean="0"/>
              <a:t> 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Il habite à</a:t>
            </a:r>
            <a:r>
              <a:rPr lang="en-US" dirty="0" smtClean="0"/>
              <a:t> </a:t>
            </a:r>
            <a:r>
              <a:rPr lang="en-US" dirty="0" err="1" smtClean="0"/>
              <a:t>Barcelone</a:t>
            </a:r>
            <a:r>
              <a:rPr lang="en-US" dirty="0" smtClean="0"/>
              <a:t>, </a:t>
            </a:r>
            <a:r>
              <a:rPr lang="en-US" dirty="0" err="1" smtClean="0"/>
              <a:t>Espagne</a:t>
            </a:r>
            <a:r>
              <a:rPr lang="en-US" dirty="0" smtClean="0"/>
              <a:t>.</a:t>
            </a:r>
          </a:p>
        </p:txBody>
      </p:sp>
      <p:pic>
        <p:nvPicPr>
          <p:cNvPr id="6148" name="Picture 4" descr="http://www.lsi.upc.es/~aofa05/pictures/barcelo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514600"/>
            <a:ext cx="4210050" cy="3886200"/>
          </a:xfrm>
          <a:prstGeom prst="rect">
            <a:avLst/>
          </a:prstGeom>
          <a:noFill/>
        </p:spPr>
      </p:pic>
      <p:pic>
        <p:nvPicPr>
          <p:cNvPr id="19457" name="Picture 1" descr="C:\Documents and Settings\Johnstonl\My Documents\My Pictures\las ramb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79095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souvent</a:t>
            </a:r>
            <a:r>
              <a:rPr lang="en-US" dirty="0" smtClean="0"/>
              <a:t> au restaurant</a:t>
            </a:r>
            <a:br>
              <a:rPr lang="en-US" dirty="0" smtClean="0"/>
            </a:br>
            <a:r>
              <a:rPr lang="en-US" dirty="0" smtClean="0"/>
              <a:t>Les </a:t>
            </a:r>
            <a:r>
              <a:rPr lang="en-US" dirty="0" err="1" smtClean="0"/>
              <a:t>Quatres</a:t>
            </a:r>
            <a:r>
              <a:rPr lang="en-US" dirty="0" smtClean="0"/>
              <a:t> Chats.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5122" name="Picture 2" descr="http://cache.virtualtourist.com/1/1085801-Les_Quatre_Gats-Barcel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3886200" cy="3352800"/>
          </a:xfrm>
          <a:prstGeom prst="rect">
            <a:avLst/>
          </a:prstGeom>
          <a:noFill/>
        </p:spPr>
      </p:pic>
      <p:pic>
        <p:nvPicPr>
          <p:cNvPr id="5124" name="Picture 4" descr="http://www.iwalku2.com/wp-content/uploads/2007/12/4cats_picasso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48196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parle</a:t>
            </a:r>
            <a:r>
              <a:rPr lang="en-US" dirty="0" smtClean="0"/>
              <a:t> avec les </a:t>
            </a:r>
            <a:r>
              <a:rPr lang="en-US" dirty="0" err="1" smtClean="0"/>
              <a:t>autres</a:t>
            </a:r>
            <a:r>
              <a:rPr lang="en-US" dirty="0" smtClean="0"/>
              <a:t> artistes au restaurant.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110" name="Picture 14" descr="http://www.artnewsblog.com/images/henri-matisse-still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71625"/>
            <a:ext cx="46863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403</TotalTime>
  <Words>362</Words>
  <Application>Microsoft Office PowerPoint</Application>
  <PresentationFormat>On-screen Show (4:3)</PresentationFormat>
  <Paragraphs>55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Pablo Picasso</vt:lpstr>
      <vt:lpstr>  </vt:lpstr>
      <vt:lpstr>Il est artiste célèbre.  </vt:lpstr>
      <vt:lpstr>Il est de Malaga, Espagne.</vt:lpstr>
      <vt:lpstr>Picasso est né (was born) le 25 octobre 1881 à Malaga, Espagne. </vt:lpstr>
      <vt:lpstr>La Famille</vt:lpstr>
      <vt:lpstr>Il a quatorze ans.</vt:lpstr>
      <vt:lpstr>Il va souvent au restaurant Les Quatres Chats. </vt:lpstr>
      <vt:lpstr>Il parle avec les autres artistes au restaurant.</vt:lpstr>
      <vt:lpstr>Il va à Madrid, Espagne.</vt:lpstr>
      <vt:lpstr>Il n'aime pas étudier. Il va souvent au musée du Prado. Il étudie les grands artistes.</vt:lpstr>
      <vt:lpstr>Il va à Paris, France beaucoup.</vt:lpstr>
      <vt:lpstr>La Période bleue: « Autoportrait » 1901 </vt:lpstr>
      <vt:lpstr>La Période Bleue: « La femme aux bras croisés » 1902 </vt:lpstr>
      <vt:lpstr>La période rose</vt:lpstr>
      <vt:lpstr>Il aime peindre les personnes du cirque.</vt:lpstr>
      <vt:lpstr>Il aime aussi les taureaux.</vt:lpstr>
      <vt:lpstr>Il aime l'art africain. Il aime les masques.</vt:lpstr>
      <vt:lpstr>Il aime explorer le cubisme avec son ami Georges Braque.</vt:lpstr>
      <vt:lpstr>Les trois musiciens » 1921</vt:lpstr>
      <vt:lpstr>Les trois musiciens » 1921</vt:lpstr>
      <vt:lpstr>Il invente le collage.</vt:lpstr>
      <vt:lpstr>Il aime beaucoup les femmes.</vt:lpstr>
      <vt:lpstr>Dora Maar</vt:lpstr>
      <vt:lpstr>Dora Maar</vt:lpstr>
      <vt:lpstr>Une murale célèbre est Guernica. </vt:lpstr>
      <vt:lpstr>Guernica est pour l'exposition internationale à Paris, France en 1937.</vt:lpstr>
      <vt:lpstr>« La famille » 1970 </vt:lpstr>
      <vt:lpstr> Il adore La France. </vt:lpstr>
      <vt:lpstr>Il a quatres enfants</vt:lpstr>
      <vt:lpstr>Il y a beaucoup de musées Picasso en France et en Espagne.</vt:lpstr>
      <vt:lpstr>Il meurt dans le sud de la France. Il avait 91 ans..</vt:lpstr>
    </vt:vector>
  </TitlesOfParts>
  <Company>Edmonds School District #15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Lynn Johnston</dc:creator>
  <cp:lastModifiedBy>Windows User</cp:lastModifiedBy>
  <cp:revision>45</cp:revision>
  <dcterms:created xsi:type="dcterms:W3CDTF">2010-10-31T03:17:13Z</dcterms:created>
  <dcterms:modified xsi:type="dcterms:W3CDTF">2017-08-14T21:19:48Z</dcterms:modified>
</cp:coreProperties>
</file>