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3" r:id="rId1"/>
  </p:sldMasterIdLst>
  <p:sldIdLst>
    <p:sldId id="256" r:id="rId2"/>
    <p:sldId id="257" r:id="rId3"/>
    <p:sldId id="271" r:id="rId4"/>
    <p:sldId id="258" r:id="rId5"/>
    <p:sldId id="259" r:id="rId6"/>
    <p:sldId id="260" r:id="rId7"/>
    <p:sldId id="261" r:id="rId8"/>
    <p:sldId id="262" r:id="rId9"/>
    <p:sldId id="272" r:id="rId10"/>
    <p:sldId id="273" r:id="rId11"/>
    <p:sldId id="268" r:id="rId12"/>
    <p:sldId id="274" r:id="rId13"/>
    <p:sldId id="265" r:id="rId14"/>
    <p:sldId id="26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>
        <p:scale>
          <a:sx n="78" d="100"/>
          <a:sy n="78" d="100"/>
        </p:scale>
        <p:origin x="77" y="5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D40B2750-3B50-451B-98BC-3DDD344A904F}" type="datetimeFigureOut">
              <a:rPr lang="en-US" smtClean="0"/>
              <a:t>2/4/2017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CCE1E9C4-B189-499D-BC72-A8CB07BB9B5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3600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B2750-3B50-451B-98BC-3DDD344A904F}" type="datetimeFigureOut">
              <a:rPr lang="en-US" smtClean="0"/>
              <a:t>2/4/2017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1E9C4-B189-499D-BC72-A8CB07BB9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685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B2750-3B50-451B-98BC-3DDD344A904F}" type="datetimeFigureOut">
              <a:rPr lang="en-US" smtClean="0"/>
              <a:t>2/4/2017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1E9C4-B189-499D-BC72-A8CB07BB9B5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96137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B2750-3B50-451B-98BC-3DDD344A904F}" type="datetimeFigureOut">
              <a:rPr lang="en-US" smtClean="0"/>
              <a:t>2/4/2017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1E9C4-B189-499D-BC72-A8CB07BB9B5C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84236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B2750-3B50-451B-98BC-3DDD344A904F}" type="datetimeFigureOut">
              <a:rPr lang="en-US" smtClean="0"/>
              <a:t>2/4/2017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1E9C4-B189-499D-BC72-A8CB07BB9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4467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B2750-3B50-451B-98BC-3DDD344A904F}" type="datetimeFigureOut">
              <a:rPr lang="en-US" smtClean="0"/>
              <a:t>2/4/2017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1E9C4-B189-499D-BC72-A8CB07BB9B5C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47826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B2750-3B50-451B-98BC-3DDD344A904F}" type="datetimeFigureOut">
              <a:rPr lang="en-US" smtClean="0"/>
              <a:t>2/4/2017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1E9C4-B189-499D-BC72-A8CB07BB9B5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33749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B2750-3B50-451B-98BC-3DDD344A904F}" type="datetimeFigureOut">
              <a:rPr lang="en-US" smtClean="0"/>
              <a:t>2/4/2017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1E9C4-B189-499D-BC72-A8CB07BB9B5C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99986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B2750-3B50-451B-98BC-3DDD344A904F}" type="datetimeFigureOut">
              <a:rPr lang="en-US" smtClean="0"/>
              <a:t>2/4/2017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1E9C4-B189-499D-BC72-A8CB07BB9B5C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229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B2750-3B50-451B-98BC-3DDD344A904F}" type="datetimeFigureOut">
              <a:rPr lang="en-US" smtClean="0"/>
              <a:t>2/4/2017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1E9C4-B189-499D-BC72-A8CB07BB9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803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B2750-3B50-451B-98BC-3DDD344A904F}" type="datetimeFigureOut">
              <a:rPr lang="en-US" smtClean="0"/>
              <a:t>2/4/2017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1E9C4-B189-499D-BC72-A8CB07BB9B5C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1136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B2750-3B50-451B-98BC-3DDD344A904F}" type="datetimeFigureOut">
              <a:rPr lang="en-US" smtClean="0"/>
              <a:t>2/4/2017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1E9C4-B189-499D-BC72-A8CB07BB9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941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B2750-3B50-451B-98BC-3DDD344A904F}" type="datetimeFigureOut">
              <a:rPr lang="en-US" smtClean="0"/>
              <a:t>2/4/2017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1E9C4-B189-499D-BC72-A8CB07BB9B5C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3183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B2750-3B50-451B-98BC-3DDD344A904F}" type="datetimeFigureOut">
              <a:rPr lang="en-US" smtClean="0"/>
              <a:t>2/4/2017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1E9C4-B189-499D-BC72-A8CB07BB9B5C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3733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B2750-3B50-451B-98BC-3DDD344A904F}" type="datetimeFigureOut">
              <a:rPr lang="en-US" smtClean="0"/>
              <a:t>2/4/2017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1E9C4-B189-499D-BC72-A8CB07BB9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77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B2750-3B50-451B-98BC-3DDD344A904F}" type="datetimeFigureOut">
              <a:rPr lang="en-US" smtClean="0"/>
              <a:t>2/4/2017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1E9C4-B189-499D-BC72-A8CB07BB9B5C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4672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B2750-3B50-451B-98BC-3DDD344A904F}" type="datetimeFigureOut">
              <a:rPr lang="en-US" smtClean="0"/>
              <a:t>2/4/2017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1E9C4-B189-499D-BC72-A8CB07BB9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878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40B2750-3B50-451B-98BC-3DDD344A904F}" type="datetimeFigureOut">
              <a:rPr lang="en-US" smtClean="0"/>
              <a:t>2/4/2017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CE1E9C4-B189-499D-BC72-A8CB07BB9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759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795" r:id="rId12"/>
    <p:sldLayoutId id="2147483796" r:id="rId13"/>
    <p:sldLayoutId id="2147483797" r:id="rId14"/>
    <p:sldLayoutId id="2147483798" r:id="rId15"/>
    <p:sldLayoutId id="2147483799" r:id="rId16"/>
    <p:sldLayoutId id="2147483800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a3mceFaxpTY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s://youtu.be/9rwDm80Dcqc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therine-ousselin.org/defis-ecole.html" TargetMode="External"/><Relationship Id="rId2" Type="http://schemas.openxmlformats.org/officeDocument/2006/relationships/hyperlink" Target="http://worldslargestlesson.globalgoals.org/fr/global-goals/quality-education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youtu.be/Wu8QgBnTNJc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189704"/>
            <a:ext cx="8361229" cy="2182762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L'école…est-elle </a:t>
            </a:r>
            <a:r>
              <a:rPr lang="fr-FR" dirty="0"/>
              <a:t>bonne ou mauvaise?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162" y="3713991"/>
            <a:ext cx="2647122" cy="26471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161" y="3657597"/>
            <a:ext cx="2703516" cy="2703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778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1799303"/>
            <a:ext cx="9601196" cy="486696"/>
          </a:xfrm>
        </p:spPr>
        <p:txBody>
          <a:bodyPr>
            <a:normAutofit fontScale="90000"/>
          </a:bodyPr>
          <a:lstStyle/>
          <a:p>
            <a:r>
              <a:rPr lang="en-US" altLang="en-US" b="1" dirty="0" err="1">
                <a:solidFill>
                  <a:srgbClr val="20124D"/>
                </a:solidFill>
                <a:latin typeface="Georgia" panose="02040502050405020303" pitchFamily="18" charset="0"/>
              </a:rPr>
              <a:t>Quel</a:t>
            </a:r>
            <a:r>
              <a:rPr lang="en-US" altLang="en-US" b="1" dirty="0">
                <a:solidFill>
                  <a:srgbClr val="20124D"/>
                </a:solidFill>
                <a:latin typeface="Georgia" panose="02040502050405020303" pitchFamily="18" charset="0"/>
              </a:rPr>
              <a:t> obstacle à la </a:t>
            </a:r>
            <a:r>
              <a:rPr lang="en-US" altLang="en-US" b="1" dirty="0" err="1">
                <a:solidFill>
                  <a:srgbClr val="20124D"/>
                </a:solidFill>
                <a:latin typeface="Georgia" panose="02040502050405020303" pitchFamily="18" charset="0"/>
              </a:rPr>
              <a:t>scolarisation</a:t>
            </a:r>
            <a:r>
              <a:rPr lang="en-US" altLang="en-US" b="1" dirty="0">
                <a:solidFill>
                  <a:srgbClr val="20124D"/>
                </a:solidFill>
                <a:latin typeface="Georgia" panose="02040502050405020303" pitchFamily="18" charset="0"/>
              </a:rPr>
              <a:t> </a:t>
            </a:r>
            <a:r>
              <a:rPr lang="en-US" altLang="en-US" b="1" dirty="0" err="1">
                <a:solidFill>
                  <a:srgbClr val="20124D"/>
                </a:solidFill>
                <a:latin typeface="Georgia" panose="02040502050405020303" pitchFamily="18" charset="0"/>
              </a:rPr>
              <a:t>n'est</a:t>
            </a:r>
            <a:r>
              <a:rPr lang="en-US" altLang="en-US" b="1" dirty="0">
                <a:solidFill>
                  <a:srgbClr val="20124D"/>
                </a:solidFill>
                <a:latin typeface="Georgia" panose="02040502050405020303" pitchFamily="18" charset="0"/>
              </a:rPr>
              <a:t> pas </a:t>
            </a:r>
            <a:r>
              <a:rPr lang="en-US" altLang="en-US" b="1" dirty="0" err="1">
                <a:solidFill>
                  <a:srgbClr val="20124D"/>
                </a:solidFill>
                <a:latin typeface="Georgia" panose="02040502050405020303" pitchFamily="18" charset="0"/>
              </a:rPr>
              <a:t>mentionné</a:t>
            </a:r>
            <a:r>
              <a:rPr lang="en-US" altLang="en-US" b="1" dirty="0">
                <a:solidFill>
                  <a:srgbClr val="20124D"/>
                </a:solidFill>
                <a:latin typeface="Georgia" panose="02040502050405020303" pitchFamily="18" charset="0"/>
              </a:rPr>
              <a:t>? </a:t>
            </a:r>
            <a:r>
              <a:rPr lang="en-US" altLang="en-US" dirty="0">
                <a:solidFill>
                  <a:schemeClr val="tx1"/>
                </a:solidFill>
              </a:rPr>
              <a:t/>
            </a:r>
            <a:br>
              <a:rPr lang="en-US" altLang="en-US" dirty="0">
                <a:solidFill>
                  <a:schemeClr val="tx1"/>
                </a:solidFill>
              </a:rPr>
            </a:br>
            <a:r>
              <a:rPr lang="en-US" altLang="en-US" dirty="0">
                <a:solidFill>
                  <a:srgbClr val="20124D"/>
                </a:solidFill>
                <a:latin typeface="Georgia" panose="02040502050405020303" pitchFamily="18" charset="0"/>
              </a:rPr>
              <a:t> </a:t>
            </a:r>
            <a:r>
              <a:rPr lang="en-US" altLang="en-US" dirty="0">
                <a:solidFill>
                  <a:srgbClr val="20124D"/>
                </a:solidFill>
                <a:latin typeface="Georgia" panose="02040502050405020303" pitchFamily="18" charset="0"/>
                <a:hlinkClick r:id="rId2"/>
              </a:rPr>
              <a:t>https://youtu.be/a3mceFaxpTY</a:t>
            </a:r>
            <a:r>
              <a:rPr lang="en-US" altLang="en-US" dirty="0">
                <a:solidFill>
                  <a:srgbClr val="20124D"/>
                </a:solidFill>
                <a:latin typeface="Georgia" panose="02040502050405020303" pitchFamily="18" charset="0"/>
              </a:rPr>
              <a:t/>
            </a:r>
            <a:br>
              <a:rPr lang="en-US" altLang="en-US" dirty="0">
                <a:solidFill>
                  <a:srgbClr val="20124D"/>
                </a:solidFill>
                <a:latin typeface="Georgia" panose="02040502050405020303" pitchFamily="18" charset="0"/>
              </a:rPr>
            </a:br>
            <a:r>
              <a:rPr lang="en-US" altLang="en-US" dirty="0">
                <a:solidFill>
                  <a:schemeClr val="tx1"/>
                </a:solidFill>
              </a:rPr>
              <a:t/>
            </a:r>
            <a:br>
              <a:rPr lang="en-US" altLang="en-US" dirty="0">
                <a:solidFill>
                  <a:schemeClr val="tx1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dirty="0">
                <a:solidFill>
                  <a:srgbClr val="5A5A5A"/>
                </a:solidFill>
                <a:latin typeface="Georgia" panose="02040502050405020303" pitchFamily="18" charset="0"/>
              </a:rPr>
              <a:t>Maladies</a:t>
            </a:r>
            <a:r>
              <a:rPr lang="en-US" altLang="en-US" dirty="0">
                <a:solidFill>
                  <a:srgbClr val="20124D"/>
                </a:solidFill>
                <a:latin typeface="Georgia" panose="02040502050405020303" pitchFamily="18" charset="0"/>
              </a:rPr>
              <a:t/>
            </a:r>
            <a:br>
              <a:rPr lang="en-US" altLang="en-US" dirty="0">
                <a:solidFill>
                  <a:srgbClr val="20124D"/>
                </a:solidFill>
                <a:latin typeface="Georgia" panose="02040502050405020303" pitchFamily="18" charset="0"/>
              </a:rPr>
            </a:br>
            <a:r>
              <a:rPr lang="en-US" altLang="en-US" dirty="0" err="1" smtClean="0">
                <a:solidFill>
                  <a:srgbClr val="5A5A5A"/>
                </a:solidFill>
                <a:latin typeface="Georgia" panose="02040502050405020303" pitchFamily="18" charset="0"/>
              </a:rPr>
              <a:t>Pauvreté</a:t>
            </a:r>
            <a:r>
              <a:rPr lang="en-US" altLang="en-US" dirty="0">
                <a:solidFill>
                  <a:srgbClr val="20124D"/>
                </a:solidFill>
                <a:latin typeface="Georgia" panose="02040502050405020303" pitchFamily="18" charset="0"/>
              </a:rPr>
              <a:t/>
            </a:r>
            <a:br>
              <a:rPr lang="en-US" altLang="en-US" dirty="0">
                <a:solidFill>
                  <a:srgbClr val="20124D"/>
                </a:solidFill>
                <a:latin typeface="Georgia" panose="02040502050405020303" pitchFamily="18" charset="0"/>
              </a:rPr>
            </a:br>
            <a:r>
              <a:rPr lang="en-US" altLang="en-US" dirty="0" err="1" smtClean="0">
                <a:solidFill>
                  <a:srgbClr val="5A5A5A"/>
                </a:solidFill>
                <a:latin typeface="Georgia" panose="02040502050405020303" pitchFamily="18" charset="0"/>
              </a:rPr>
              <a:t>Mariage</a:t>
            </a:r>
            <a:r>
              <a:rPr lang="en-US" altLang="en-US" dirty="0" smtClean="0">
                <a:solidFill>
                  <a:srgbClr val="5A5A5A"/>
                </a:solidFill>
                <a:latin typeface="Georgia" panose="02040502050405020303" pitchFamily="18" charset="0"/>
              </a:rPr>
              <a:t> </a:t>
            </a:r>
            <a:r>
              <a:rPr lang="en-US" altLang="en-US" dirty="0" err="1">
                <a:solidFill>
                  <a:srgbClr val="5A5A5A"/>
                </a:solidFill>
                <a:latin typeface="Georgia" panose="02040502050405020303" pitchFamily="18" charset="0"/>
              </a:rPr>
              <a:t>précoce</a:t>
            </a:r>
            <a:r>
              <a:rPr lang="en-US" altLang="en-US" dirty="0">
                <a:solidFill>
                  <a:srgbClr val="20124D"/>
                </a:solidFill>
                <a:latin typeface="Georgia" panose="02040502050405020303" pitchFamily="18" charset="0"/>
              </a:rPr>
              <a:t/>
            </a:r>
            <a:br>
              <a:rPr lang="en-US" altLang="en-US" dirty="0">
                <a:solidFill>
                  <a:srgbClr val="20124D"/>
                </a:solidFill>
                <a:latin typeface="Georgia" panose="02040502050405020303" pitchFamily="18" charset="0"/>
              </a:rPr>
            </a:br>
            <a:r>
              <a:rPr lang="en-US" altLang="en-US" dirty="0" smtClean="0">
                <a:solidFill>
                  <a:srgbClr val="5A5A5A"/>
                </a:solidFill>
                <a:latin typeface="Georgia" panose="02040502050405020303" pitchFamily="18" charset="0"/>
              </a:rPr>
              <a:t>Violence</a:t>
            </a:r>
            <a:r>
              <a:rPr lang="en-US" altLang="en-US" dirty="0">
                <a:solidFill>
                  <a:srgbClr val="20124D"/>
                </a:solidFill>
                <a:latin typeface="Georgia" panose="02040502050405020303" pitchFamily="18" charset="0"/>
              </a:rPr>
              <a:t/>
            </a:r>
            <a:br>
              <a:rPr lang="en-US" altLang="en-US" dirty="0">
                <a:solidFill>
                  <a:srgbClr val="20124D"/>
                </a:solidFill>
                <a:latin typeface="Georgia" panose="02040502050405020303" pitchFamily="18" charset="0"/>
              </a:rPr>
            </a:br>
            <a:r>
              <a:rPr lang="en-US" altLang="en-US" dirty="0" err="1" smtClean="0">
                <a:solidFill>
                  <a:srgbClr val="5A5A5A"/>
                </a:solidFill>
                <a:latin typeface="Georgia" panose="02040502050405020303" pitchFamily="18" charset="0"/>
              </a:rPr>
              <a:t>Isolement</a:t>
            </a:r>
            <a:r>
              <a:rPr lang="en-US" altLang="en-US" dirty="0">
                <a:solidFill>
                  <a:srgbClr val="5A5A5A"/>
                </a:solidFill>
                <a:latin typeface="Georgia" panose="02040502050405020303" pitchFamily="18" charset="0"/>
              </a:rPr>
              <a:t/>
            </a:r>
            <a:br>
              <a:rPr lang="en-US" altLang="en-US" dirty="0">
                <a:solidFill>
                  <a:srgbClr val="5A5A5A"/>
                </a:solidFill>
                <a:latin typeface="Georgia" panose="02040502050405020303" pitchFamily="18" charset="0"/>
              </a:rPr>
            </a:br>
            <a:r>
              <a:rPr lang="en-US" altLang="en-US" dirty="0">
                <a:solidFill>
                  <a:srgbClr val="5A5A5A"/>
                </a:solidFill>
                <a:latin typeface="Georgia" panose="02040502050405020303" pitchFamily="18" charset="0"/>
              </a:rPr>
              <a:t/>
            </a:r>
            <a:br>
              <a:rPr lang="en-US" altLang="en-US" dirty="0">
                <a:solidFill>
                  <a:srgbClr val="5A5A5A"/>
                </a:solidFill>
                <a:latin typeface="Georgia" panose="02040502050405020303" pitchFamily="18" charset="0"/>
              </a:rPr>
            </a:br>
            <a:r>
              <a:rPr lang="en-US" altLang="en-US" dirty="0">
                <a:solidFill>
                  <a:srgbClr val="5A5A5A"/>
                </a:solidFill>
                <a:latin typeface="Georgia" panose="02040502050405020303" pitchFamily="18" charset="0"/>
              </a:rPr>
              <a:t>http://www.catherine-ousselin.org/defis-ecole.html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3017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2271" y="1130709"/>
            <a:ext cx="9601200" cy="97339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Le </a:t>
            </a:r>
            <a:r>
              <a:rPr lang="en-US" b="1" dirty="0" err="1" smtClean="0"/>
              <a:t>mariage</a:t>
            </a:r>
            <a:r>
              <a:rPr lang="en-US" b="1" dirty="0" smtClean="0"/>
              <a:t> </a:t>
            </a:r>
            <a:r>
              <a:rPr lang="en-US" b="1" dirty="0" err="1" smtClean="0"/>
              <a:t>précoce</a:t>
            </a:r>
            <a:r>
              <a:rPr lang="en-US" b="1" dirty="0"/>
              <a:t> </a:t>
            </a:r>
            <a:r>
              <a:rPr lang="en-US" b="1" dirty="0" smtClean="0">
                <a:hlinkClick r:id="rId2"/>
              </a:rPr>
              <a:t>https</a:t>
            </a:r>
            <a:r>
              <a:rPr lang="en-US" b="1" dirty="0">
                <a:hlinkClick r:id="rId2"/>
              </a:rPr>
              <a:t>://</a:t>
            </a:r>
            <a:r>
              <a:rPr lang="en-US" b="1" dirty="0" smtClean="0">
                <a:hlinkClick r:id="rId2"/>
              </a:rPr>
              <a:t>youtu.be/9rwDm80Dcqc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endParaRPr lang="en-US" dirty="0"/>
          </a:p>
        </p:txBody>
      </p:sp>
      <p:pic>
        <p:nvPicPr>
          <p:cNvPr id="11266" name="Picture 2" descr="Captionless Image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31923" y="2409979"/>
            <a:ext cx="8111613" cy="3804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3598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en-US" dirty="0">
                <a:solidFill>
                  <a:srgbClr val="212121"/>
                </a:solidFill>
                <a:latin typeface="inherit"/>
              </a:rPr>
              <a:t>Il y a des enfants </a:t>
            </a:r>
            <a:r>
              <a:rPr lang="fr-FR" altLang="en-US" dirty="0" smtClean="0">
                <a:solidFill>
                  <a:srgbClr val="212121"/>
                </a:solidFill>
                <a:latin typeface="inherit"/>
              </a:rPr>
              <a:t>handicapés.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altLang="en-US" dirty="0">
                <a:solidFill>
                  <a:srgbClr val="212121"/>
                </a:solidFill>
                <a:latin typeface="inherit"/>
              </a:rPr>
              <a:t>Ils sont exclus des systèmes éducatifs qui ne possèdent pas les éléments nécessaires pour répondre à leurs besoins.</a:t>
            </a:r>
            <a:r>
              <a:rPr lang="fr-FR" altLang="en-US" sz="1200" dirty="0">
                <a:solidFill>
                  <a:schemeClr val="tx1"/>
                </a:solidFill>
              </a:rPr>
              <a:t> </a:t>
            </a:r>
            <a:r>
              <a:rPr lang="fr-FR" altLang="en-US" sz="3600" dirty="0">
                <a:solidFill>
                  <a:schemeClr val="tx1"/>
                </a:solidFill>
                <a:latin typeface="Arial" panose="020B0604020202020204" pitchFamily="34" charset="0"/>
              </a:rPr>
              <a:t/>
            </a:r>
            <a:br>
              <a:rPr lang="fr-FR" altLang="en-US" sz="3600" dirty="0">
                <a:solidFill>
                  <a:schemeClr val="tx1"/>
                </a:solidFill>
                <a:latin typeface="Arial" panose="020B0604020202020204" pitchFamily="34" charset="0"/>
              </a:rPr>
            </a:br>
            <a:endParaRPr lang="en-US" dirty="0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2111" y="3497007"/>
            <a:ext cx="2649794" cy="2649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1191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altLang="en-US" sz="3600" dirty="0" smtClean="0">
                <a:solidFill>
                  <a:srgbClr val="212121"/>
                </a:solidFill>
                <a:latin typeface="+mn-lt"/>
              </a:rPr>
              <a:t>Certains enfants ne vont pas à l'école. Ils </a:t>
            </a:r>
            <a:r>
              <a:rPr lang="fr-FR" altLang="en-US" sz="3600" dirty="0">
                <a:solidFill>
                  <a:srgbClr val="212121"/>
                </a:solidFill>
                <a:latin typeface="+mn-lt"/>
              </a:rPr>
              <a:t>n’aiment pas l'école.</a:t>
            </a:r>
            <a:r>
              <a:rPr lang="fr-FR" altLang="en-US" sz="3600" dirty="0">
                <a:solidFill>
                  <a:schemeClr val="tx1"/>
                </a:solidFill>
                <a:latin typeface="+mn-lt"/>
              </a:rPr>
              <a:t> </a:t>
            </a:r>
            <a:br>
              <a:rPr lang="fr-FR" altLang="en-US" sz="3600" dirty="0">
                <a:solidFill>
                  <a:schemeClr val="tx1"/>
                </a:solidFill>
                <a:latin typeface="+mn-lt"/>
              </a:rPr>
            </a:br>
            <a:endParaRPr lang="en-US" sz="36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/>
            </a:r>
            <a:br>
              <a:rPr lang="fr-FR" dirty="0"/>
            </a:br>
            <a:r>
              <a:rPr lang="fr-FR" dirty="0"/>
              <a:t>Certains enfants ont des problèmes psychologiques ou d'abus physique par des enseignants ou des camarades de </a:t>
            </a:r>
            <a:r>
              <a:rPr lang="fr-FR" dirty="0" smtClean="0"/>
              <a:t>classe.</a:t>
            </a:r>
          </a:p>
          <a:p>
            <a:pPr marL="0" indent="0">
              <a:buNone/>
            </a:pPr>
            <a:r>
              <a:rPr lang="fr-FR" dirty="0" smtClean="0"/>
              <a:t> Les </a:t>
            </a:r>
            <a:r>
              <a:rPr lang="fr-FR" dirty="0"/>
              <a:t>enfants sont timides et </a:t>
            </a:r>
            <a:r>
              <a:rPr lang="fr-FR" dirty="0" smtClean="0"/>
              <a:t>Il n’aiment pas aller à </a:t>
            </a:r>
            <a:r>
              <a:rPr lang="fr-FR" dirty="0"/>
              <a:t>l'école</a:t>
            </a:r>
            <a:r>
              <a:rPr lang="fr-FR" dirty="0" smtClean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9096" y="3970868"/>
            <a:ext cx="30289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7355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/>
              <a:t>Download this PDF and read about these four kids.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dirty="0">
                <a:hlinkClick r:id="rId2"/>
              </a:rPr>
              <a:t>Pourquoi y </a:t>
            </a:r>
            <a:r>
              <a:rPr lang="fr-FR" dirty="0" err="1">
                <a:hlinkClick r:id="rId2"/>
              </a:rPr>
              <a:t>a-t-il</a:t>
            </a:r>
            <a:r>
              <a:rPr lang="fr-FR" dirty="0">
                <a:hlinkClick r:id="rId2"/>
              </a:rPr>
              <a:t> encore tant d’enfants qui ne vont </a:t>
            </a:r>
            <a:r>
              <a:rPr lang="fr-FR" dirty="0" smtClean="0">
                <a:hlinkClick r:id="rId2"/>
              </a:rPr>
              <a:t>pas </a:t>
            </a:r>
            <a:r>
              <a:rPr lang="en-US" dirty="0" smtClean="0">
                <a:hlinkClick r:id="rId2"/>
              </a:rPr>
              <a:t>à </a:t>
            </a:r>
            <a:r>
              <a:rPr lang="en-US" dirty="0" err="1">
                <a:hlinkClick r:id="rId2"/>
              </a:rPr>
              <a:t>l’école</a:t>
            </a:r>
            <a:r>
              <a:rPr lang="en-US" dirty="0">
                <a:hlinkClick r:id="rId2"/>
              </a:rPr>
              <a:t> </a:t>
            </a:r>
            <a:r>
              <a:rPr lang="en-US" dirty="0" smtClean="0">
                <a:hlinkClick r:id="rId2"/>
              </a:rPr>
              <a:t>?</a:t>
            </a: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Chose </a:t>
            </a:r>
            <a:r>
              <a:rPr lang="en-US" b="1" dirty="0"/>
              <a:t>one of the four kids and be prepared to tell us his or her story and one wish you have for them</a:t>
            </a:r>
            <a:r>
              <a:rPr lang="en-US" b="1" dirty="0" smtClean="0"/>
              <a:t>.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dirty="0" smtClean="0"/>
              <a:t>Credit to and for more information go to:</a:t>
            </a:r>
            <a:endParaRPr lang="en-US" dirty="0"/>
          </a:p>
          <a:p>
            <a:pPr marL="0" indent="0">
              <a:buNone/>
            </a:pP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www.catherine-ousselin.org/defis-ecole.html</a:t>
            </a:r>
            <a:endParaRPr lang="en-US" dirty="0" smtClean="0"/>
          </a:p>
          <a:p>
            <a:pPr marL="0" indent="0">
              <a:buNone/>
            </a:pPr>
            <a:r>
              <a:rPr lang="en-US" dirty="0">
                <a:hlinkClick r:id="rId2"/>
              </a:rPr>
              <a:t>http://worldslargestlesson.globalgoals.org/fr/global-goals/quality-education/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196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1267168"/>
            <a:ext cx="5336397" cy="32316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21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</a:rPr>
              <a:t>À votre avis, l'école est bonne ou mauvaise?</a:t>
            </a:r>
            <a:r>
              <a:rPr kumimoji="0" lang="fr-FR" alt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fr-FR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090" y="2428568"/>
            <a:ext cx="3922858" cy="3134032"/>
          </a:xfrm>
        </p:spPr>
      </p:pic>
      <p:sp>
        <p:nvSpPr>
          <p:cNvPr id="5" name="Rectangle 4"/>
          <p:cNvSpPr/>
          <p:nvPr/>
        </p:nvSpPr>
        <p:spPr>
          <a:xfrm>
            <a:off x="5404144" y="3244334"/>
            <a:ext cx="1847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387" y="2428568"/>
            <a:ext cx="3382297" cy="323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708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1179871"/>
            <a:ext cx="9601196" cy="1106128"/>
          </a:xfrm>
        </p:spPr>
        <p:txBody>
          <a:bodyPr>
            <a:normAutofit fontScale="90000"/>
          </a:bodyPr>
          <a:lstStyle/>
          <a:p>
            <a:r>
              <a:rPr lang="fr-FR" dirty="0"/>
              <a:t>Pourquoi y </a:t>
            </a:r>
            <a:r>
              <a:rPr lang="fr-FR" dirty="0" err="1"/>
              <a:t>a-t-il</a:t>
            </a:r>
            <a:r>
              <a:rPr lang="fr-FR" dirty="0"/>
              <a:t> encore tant d’enfants qui ne vont pas à </a:t>
            </a:r>
            <a:r>
              <a:rPr lang="en-US" dirty="0" err="1"/>
              <a:t>l’école</a:t>
            </a:r>
            <a:r>
              <a:rPr lang="en-US" dirty="0"/>
              <a:t> ?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6847" y="2285999"/>
            <a:ext cx="9601196" cy="331893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48000" y="2413338"/>
            <a:ext cx="6096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 err="1" smtClean="0">
                <a:latin typeface="Calibri" panose="020F0502020204030204" pitchFamily="34" charset="0"/>
              </a:rPr>
              <a:t>Objectifs</a:t>
            </a:r>
            <a:r>
              <a:rPr lang="en-US" sz="2400" b="1" dirty="0" smtClean="0">
                <a:latin typeface="Calibri" panose="020F0502020204030204" pitchFamily="34" charset="0"/>
              </a:rPr>
              <a:t> </a:t>
            </a:r>
            <a:r>
              <a:rPr lang="en-US" sz="2400" b="1" dirty="0" err="1" smtClean="0">
                <a:latin typeface="Calibri" panose="020F0502020204030204" pitchFamily="34" charset="0"/>
              </a:rPr>
              <a:t>d’apprentissage</a:t>
            </a:r>
            <a:r>
              <a:rPr lang="en-US" sz="2400" b="1" dirty="0" smtClean="0">
                <a:latin typeface="Calibri" panose="020F0502020204030204" pitchFamily="34" charset="0"/>
              </a:rPr>
              <a:t/>
            </a:r>
            <a:br>
              <a:rPr lang="en-US" sz="2400" b="1" dirty="0" smtClean="0">
                <a:latin typeface="Calibri" panose="020F0502020204030204" pitchFamily="34" charset="0"/>
              </a:rPr>
            </a:br>
            <a:r>
              <a:rPr lang="fr-FR" sz="2400" dirty="0" smtClean="0">
                <a:latin typeface="Calibri" panose="020F0502020204030204" pitchFamily="34" charset="0"/>
              </a:rPr>
              <a:t>• Analyser les problèmes auxquels sont</a:t>
            </a:r>
            <a:br>
              <a:rPr lang="fr-FR" sz="2400" dirty="0" smtClean="0">
                <a:latin typeface="Calibri" panose="020F0502020204030204" pitchFamily="34" charset="0"/>
              </a:rPr>
            </a:br>
            <a:r>
              <a:rPr lang="fr-FR" sz="2400" dirty="0" smtClean="0">
                <a:latin typeface="Calibri" panose="020F0502020204030204" pitchFamily="34" charset="0"/>
              </a:rPr>
              <a:t>confrontés les enfants qui ne vont pas à</a:t>
            </a:r>
            <a:br>
              <a:rPr lang="fr-FR" sz="2400" dirty="0" smtClean="0">
                <a:latin typeface="Calibri" panose="020F0502020204030204" pitchFamily="34" charset="0"/>
              </a:rPr>
            </a:br>
            <a:r>
              <a:rPr lang="en-US" sz="2400" dirty="0" err="1" smtClean="0">
                <a:latin typeface="Calibri" panose="020F0502020204030204" pitchFamily="34" charset="0"/>
              </a:rPr>
              <a:t>l’école</a:t>
            </a:r>
            <a:r>
              <a:rPr lang="en-US" sz="2400" dirty="0" smtClean="0">
                <a:latin typeface="Calibri" panose="020F0502020204030204" pitchFamily="34" charset="0"/>
              </a:rPr>
              <a:t/>
            </a:r>
            <a:br>
              <a:rPr lang="en-US" sz="2400" dirty="0" smtClean="0">
                <a:latin typeface="Calibri" panose="020F0502020204030204" pitchFamily="34" charset="0"/>
              </a:rPr>
            </a:br>
            <a:r>
              <a:rPr lang="fr-FR" sz="2400" dirty="0" smtClean="0">
                <a:latin typeface="Calibri" panose="020F0502020204030204" pitchFamily="34" charset="0"/>
              </a:rPr>
              <a:t>• Comprendre la situation d’autres enfants</a:t>
            </a:r>
            <a:br>
              <a:rPr lang="fr-FR" sz="2400" dirty="0" smtClean="0">
                <a:latin typeface="Calibri" panose="020F0502020204030204" pitchFamily="34" charset="0"/>
              </a:rPr>
            </a:br>
            <a:r>
              <a:rPr lang="fr-FR" sz="2400" dirty="0" smtClean="0">
                <a:latin typeface="Calibri" panose="020F0502020204030204" pitchFamily="34" charset="0"/>
              </a:rPr>
              <a:t>• S’informer sur les obstacles qui empêchent certains enfants d’avoir accès à l’éducation</a:t>
            </a:r>
            <a:endParaRPr lang="en-US" sz="2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5060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/>
              <a:t>Dans le monde, 124 millions d’enfants</a:t>
            </a:r>
            <a:br>
              <a:rPr lang="fr-FR" b="1" dirty="0"/>
            </a:br>
            <a:r>
              <a:rPr lang="fr-FR" b="1" dirty="0"/>
              <a:t>ne peuvent pas aller à l’école.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5994" y="2557463"/>
            <a:ext cx="4960012" cy="3317875"/>
          </a:xfrm>
        </p:spPr>
      </p:pic>
    </p:spTree>
    <p:extLst>
      <p:ext uri="{BB962C8B-B14F-4D97-AF65-F5344CB8AC3E}">
        <p14:creationId xmlns:p14="http://schemas.microsoft.com/office/powerpoint/2010/main" val="1307591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/>
              <a:t>Pourquoi</a:t>
            </a:r>
            <a:r>
              <a:rPr lang="en-US" b="1" dirty="0"/>
              <a:t> </a:t>
            </a:r>
            <a:r>
              <a:rPr lang="en-US" b="1" dirty="0" smtClean="0"/>
              <a:t>ne </a:t>
            </a:r>
            <a:r>
              <a:rPr lang="en-US" b="1" dirty="0" err="1" smtClean="0"/>
              <a:t>peuvent-ils</a:t>
            </a:r>
            <a:r>
              <a:rPr lang="en-US" b="1" dirty="0" smtClean="0"/>
              <a:t> pas </a:t>
            </a:r>
            <a:r>
              <a:rPr lang="en-US" b="1" dirty="0" err="1" smtClean="0"/>
              <a:t>aller</a:t>
            </a:r>
            <a:r>
              <a:rPr lang="en-US" b="1" dirty="0" smtClean="0"/>
              <a:t> </a:t>
            </a:r>
            <a:r>
              <a:rPr lang="en-US" b="1" dirty="0"/>
              <a:t>à </a:t>
            </a:r>
            <a:r>
              <a:rPr lang="en-US" b="1" dirty="0" err="1"/>
              <a:t>l’école</a:t>
            </a:r>
            <a:r>
              <a:rPr lang="en-US" b="1" dirty="0"/>
              <a:t> ?</a:t>
            </a:r>
            <a:br>
              <a:rPr lang="en-US" b="1" dirty="0"/>
            </a:br>
            <a:endParaRPr lang="en-US" dirty="0"/>
          </a:p>
        </p:txBody>
      </p:sp>
      <p:pic>
        <p:nvPicPr>
          <p:cNvPr id="8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7062" y="2557463"/>
            <a:ext cx="3317875" cy="3317875"/>
          </a:xfrm>
        </p:spPr>
      </p:pic>
    </p:spTree>
    <p:extLst>
      <p:ext uri="{BB962C8B-B14F-4D97-AF65-F5344CB8AC3E}">
        <p14:creationId xmlns:p14="http://schemas.microsoft.com/office/powerpoint/2010/main" val="1413292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altLang="en-US" dirty="0">
                <a:solidFill>
                  <a:srgbClr val="212121"/>
                </a:solidFill>
              </a:rPr>
              <a:t>Il y a des enfants qui vivent dans la pauvreté.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altLang="en-US" sz="2800" dirty="0" smtClean="0">
                <a:solidFill>
                  <a:schemeClr val="tx1"/>
                </a:solidFill>
              </a:rPr>
              <a:t>L</a:t>
            </a:r>
            <a:r>
              <a:rPr lang="fr-FR" altLang="en-US" sz="2800" dirty="0" smtClean="0">
                <a:solidFill>
                  <a:srgbClr val="212121"/>
                </a:solidFill>
              </a:rPr>
              <a:t>es </a:t>
            </a:r>
            <a:r>
              <a:rPr lang="fr-FR" altLang="en-US" sz="2800" dirty="0">
                <a:solidFill>
                  <a:srgbClr val="212121"/>
                </a:solidFill>
              </a:rPr>
              <a:t>enfants </a:t>
            </a:r>
            <a:r>
              <a:rPr lang="fr-FR" altLang="en-US" sz="2800" dirty="0" smtClean="0">
                <a:solidFill>
                  <a:srgbClr val="212121"/>
                </a:solidFill>
              </a:rPr>
              <a:t>qui </a:t>
            </a:r>
            <a:r>
              <a:rPr lang="fr-FR" altLang="en-US" sz="2800" dirty="0">
                <a:solidFill>
                  <a:srgbClr val="212121"/>
                </a:solidFill>
              </a:rPr>
              <a:t>vivent dans les zones </a:t>
            </a:r>
            <a:r>
              <a:rPr lang="fr-FR" altLang="en-US" sz="2800" dirty="0" smtClean="0">
                <a:solidFill>
                  <a:srgbClr val="212121"/>
                </a:solidFill>
              </a:rPr>
              <a:t>rurales n’ont pas de transport. </a:t>
            </a:r>
            <a:r>
              <a:rPr lang="fr-FR" altLang="en-US" sz="2800" dirty="0">
                <a:solidFill>
                  <a:srgbClr val="212121"/>
                </a:solidFill>
              </a:rPr>
              <a:t>Les familles ne peuvent </a:t>
            </a:r>
            <a:r>
              <a:rPr lang="fr-FR" altLang="en-US" sz="2800" dirty="0" smtClean="0">
                <a:solidFill>
                  <a:srgbClr val="212121"/>
                </a:solidFill>
              </a:rPr>
              <a:t>pas payer pour </a:t>
            </a:r>
            <a:r>
              <a:rPr lang="fr-FR" altLang="en-US" sz="2800" dirty="0">
                <a:solidFill>
                  <a:srgbClr val="212121"/>
                </a:solidFill>
              </a:rPr>
              <a:t>l'école (par exemple, </a:t>
            </a:r>
            <a:r>
              <a:rPr lang="fr-FR" altLang="en-US" sz="2800" dirty="0" smtClean="0">
                <a:solidFill>
                  <a:srgbClr val="212121"/>
                </a:solidFill>
              </a:rPr>
              <a:t>des </a:t>
            </a:r>
            <a:r>
              <a:rPr lang="fr-FR" altLang="en-US" sz="2800" dirty="0">
                <a:solidFill>
                  <a:srgbClr val="212121"/>
                </a:solidFill>
              </a:rPr>
              <a:t>uniformes ou des livres). </a:t>
            </a:r>
            <a:endParaRPr lang="en-US" sz="2800" dirty="0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90101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558" y="3883740"/>
            <a:ext cx="2315497" cy="2315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33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/>
            </a:r>
            <a:br>
              <a:rPr lang="fr-FR" dirty="0"/>
            </a:br>
            <a:r>
              <a:rPr lang="fr-FR" dirty="0"/>
              <a:t>Les enfants ont besoin de </a:t>
            </a:r>
            <a:r>
              <a:rPr lang="fr-FR" dirty="0" smtClean="0"/>
              <a:t>travailler.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1768" y="2733368"/>
            <a:ext cx="9601200" cy="3134032"/>
          </a:xfrm>
        </p:spPr>
        <p:txBody>
          <a:bodyPr/>
          <a:lstStyle/>
          <a:p>
            <a:pPr marL="0" indent="0">
              <a:buNone/>
            </a:pPr>
            <a:r>
              <a:rPr lang="fr-FR" altLang="en-US" dirty="0">
                <a:solidFill>
                  <a:srgbClr val="212121"/>
                </a:solidFill>
                <a:latin typeface="inherit"/>
              </a:rPr>
              <a:t>Les familles </a:t>
            </a:r>
            <a:r>
              <a:rPr lang="fr-FR" altLang="en-US" dirty="0" smtClean="0">
                <a:solidFill>
                  <a:srgbClr val="212121"/>
                </a:solidFill>
                <a:latin typeface="inherit"/>
              </a:rPr>
              <a:t>n’ont </a:t>
            </a:r>
            <a:r>
              <a:rPr lang="fr-FR" altLang="en-US" dirty="0">
                <a:solidFill>
                  <a:srgbClr val="212121"/>
                </a:solidFill>
                <a:latin typeface="inherit"/>
              </a:rPr>
              <a:t>pas d'argent. Les enfants doivent travailler.</a:t>
            </a:r>
            <a:r>
              <a:rPr lang="fr-FR" altLang="en-US" sz="1100" dirty="0">
                <a:solidFill>
                  <a:schemeClr val="tx1"/>
                </a:solidFill>
              </a:rPr>
              <a:t> </a:t>
            </a:r>
            <a:r>
              <a:rPr lang="fr-FR" altLang="en-US" sz="1100" dirty="0" smtClean="0">
                <a:solidFill>
                  <a:schemeClr val="tx1"/>
                </a:solidFill>
              </a:rPr>
              <a:t> </a:t>
            </a:r>
            <a:r>
              <a:rPr lang="fr-FR" dirty="0" smtClean="0"/>
              <a:t>Ils </a:t>
            </a:r>
            <a:r>
              <a:rPr lang="fr-FR" dirty="0"/>
              <a:t>ont besoin de manger. Il n'y a pas de nourriture. La famille a faim et tout le monde doit travailler</a:t>
            </a:r>
            <a:r>
              <a:rPr lang="fr-FR" dirty="0" smtClean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1956" y="3648075"/>
            <a:ext cx="2276475" cy="221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837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Il y a des conflits dans </a:t>
            </a:r>
            <a:r>
              <a:rPr lang="fr-FR" dirty="0" smtClean="0"/>
              <a:t>leurs </a:t>
            </a:r>
            <a:r>
              <a:rPr lang="fr-FR" dirty="0"/>
              <a:t>pays.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5906" y="2285999"/>
            <a:ext cx="11174361" cy="3989439"/>
          </a:xfrm>
        </p:spPr>
        <p:txBody>
          <a:bodyPr/>
          <a:lstStyle/>
          <a:p>
            <a:pPr marL="0" indent="0">
              <a:buNone/>
            </a:pPr>
            <a:r>
              <a:rPr lang="fr-FR" dirty="0">
                <a:latin typeface="Calibri" panose="020F0502020204030204" pitchFamily="34" charset="0"/>
              </a:rPr>
              <a:t/>
            </a:r>
            <a:br>
              <a:rPr lang="fr-FR" dirty="0">
                <a:latin typeface="Calibri" panose="020F0502020204030204" pitchFamily="34" charset="0"/>
              </a:rPr>
            </a:br>
            <a:r>
              <a:rPr lang="fr-FR" dirty="0" smtClean="0">
                <a:latin typeface="Calibri" panose="020F0502020204030204" pitchFamily="34" charset="0"/>
              </a:rPr>
              <a:t>Il </a:t>
            </a:r>
            <a:r>
              <a:rPr lang="fr-FR" dirty="0">
                <a:latin typeface="Calibri" panose="020F0502020204030204" pitchFamily="34" charset="0"/>
              </a:rPr>
              <a:t>y a des guerres dans le monde. </a:t>
            </a:r>
            <a:r>
              <a:rPr lang="fr-FR" altLang="en-US" dirty="0">
                <a:solidFill>
                  <a:srgbClr val="212121"/>
                </a:solidFill>
                <a:latin typeface="Calibri" panose="020F0502020204030204" pitchFamily="34" charset="0"/>
              </a:rPr>
              <a:t>La moitié des enfants du monde qui ne vont </a:t>
            </a:r>
            <a:r>
              <a:rPr lang="fr-FR" altLang="en-US" dirty="0" smtClean="0">
                <a:solidFill>
                  <a:srgbClr val="212121"/>
                </a:solidFill>
                <a:latin typeface="Calibri" panose="020F0502020204030204" pitchFamily="34" charset="0"/>
              </a:rPr>
              <a:t>pas</a:t>
            </a:r>
          </a:p>
          <a:p>
            <a:pPr marL="0" indent="0">
              <a:buNone/>
            </a:pPr>
            <a:r>
              <a:rPr lang="fr-FR" altLang="en-US" dirty="0" smtClean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fr-FR" altLang="en-US" dirty="0">
                <a:solidFill>
                  <a:srgbClr val="212121"/>
                </a:solidFill>
                <a:latin typeface="Calibri" panose="020F0502020204030204" pitchFamily="34" charset="0"/>
              </a:rPr>
              <a:t>à l'école se trouvent dans des pays qui ont des guerres.</a:t>
            </a:r>
            <a:r>
              <a:rPr lang="fr-FR" altLang="en-US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336" y="3607605"/>
            <a:ext cx="3925529" cy="2613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3070" y="4142529"/>
            <a:ext cx="2286000" cy="156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0843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altLang="en-US" dirty="0">
                <a:solidFill>
                  <a:srgbClr val="212121"/>
                </a:solidFill>
                <a:latin typeface="inherit"/>
              </a:rPr>
              <a:t>Il y a la discrimination.</a:t>
            </a:r>
            <a:r>
              <a:rPr lang="fr-FR" altLang="en-US" sz="1200" dirty="0">
                <a:solidFill>
                  <a:schemeClr val="tx1"/>
                </a:solidFill>
              </a:rPr>
              <a:t> </a:t>
            </a:r>
            <a:br>
              <a:rPr lang="fr-FR" altLang="en-US" sz="1200" dirty="0">
                <a:solidFill>
                  <a:schemeClr val="tx1"/>
                </a:solidFill>
              </a:rPr>
            </a:br>
            <a:r>
              <a:rPr lang="fr-FR" altLang="en-US" sz="1200" dirty="0">
                <a:solidFill>
                  <a:schemeClr val="tx1"/>
                </a:solidFill>
              </a:rPr>
              <a:t/>
            </a:r>
            <a:br>
              <a:rPr lang="fr-FR" altLang="en-US" sz="1200" dirty="0">
                <a:solidFill>
                  <a:schemeClr val="tx1"/>
                </a:solidFill>
              </a:rPr>
            </a:br>
            <a:r>
              <a:rPr lang="fr-FR" altLang="en-US" sz="1200" dirty="0">
                <a:solidFill>
                  <a:schemeClr val="tx1"/>
                </a:solidFill>
              </a:rPr>
              <a:t/>
            </a:r>
            <a:br>
              <a:rPr lang="fr-FR" altLang="en-US" sz="1200" dirty="0">
                <a:solidFill>
                  <a:schemeClr val="tx1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altLang="en-US" dirty="0">
                <a:solidFill>
                  <a:srgbClr val="212121"/>
                </a:solidFill>
                <a:latin typeface="inherit"/>
              </a:rPr>
              <a:t>Les filles ont moins de possibilités d'accès à l'éducation dans plus de la moitié des pays du monde. Les filles sont considérées par leurs familles seulement comme futures épouses, mères et ménagères.</a:t>
            </a:r>
            <a:r>
              <a:rPr lang="fr-FR" altLang="en-US" sz="1200" dirty="0">
                <a:solidFill>
                  <a:schemeClr val="tx1"/>
                </a:solidFill>
              </a:rPr>
              <a:t> </a:t>
            </a:r>
            <a:r>
              <a:rPr lang="fr-FR" altLang="en-US" sz="1200" dirty="0">
                <a:solidFill>
                  <a:schemeClr val="tx1"/>
                </a:solidFill>
                <a:hlinkClick r:id="rId2"/>
              </a:rPr>
              <a:t>https://youtu.be/Wu8QgBnTNJc</a:t>
            </a:r>
            <a:r>
              <a:rPr lang="fr-FR" altLang="en-US" sz="1200" dirty="0">
                <a:solidFill>
                  <a:schemeClr val="tx1"/>
                </a:solidFill>
              </a:rPr>
              <a:t/>
            </a:r>
            <a:br>
              <a:rPr lang="fr-FR" altLang="en-US" sz="1200" dirty="0">
                <a:solidFill>
                  <a:schemeClr val="tx1"/>
                </a:solidFill>
              </a:rPr>
            </a:br>
            <a:r>
              <a:rPr lang="fr-FR" altLang="en-US" sz="3600" dirty="0">
                <a:solidFill>
                  <a:schemeClr val="tx1"/>
                </a:solidFill>
                <a:latin typeface="Arial" panose="020B0604020202020204" pitchFamily="34" charset="0"/>
              </a:rPr>
              <a:t/>
            </a:r>
            <a:br>
              <a:rPr lang="fr-FR" altLang="en-US" sz="3600" dirty="0">
                <a:solidFill>
                  <a:schemeClr val="tx1"/>
                </a:solidFill>
                <a:latin typeface="Arial" panose="020B0604020202020204" pitchFamily="34" charset="0"/>
              </a:rPr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9238" y="3909758"/>
            <a:ext cx="2427171" cy="2237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006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173</TotalTime>
  <Words>282</Words>
  <Application>Microsoft Office PowerPoint</Application>
  <PresentationFormat>Widescreen</PresentationFormat>
  <Paragraphs>31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Garamond</vt:lpstr>
      <vt:lpstr>Georgia</vt:lpstr>
      <vt:lpstr>inherit</vt:lpstr>
      <vt:lpstr>Organic</vt:lpstr>
      <vt:lpstr> L'école…est-elle bonne ou mauvaise?</vt:lpstr>
      <vt:lpstr>À votre avis, l'école est bonne ou mauvaise? </vt:lpstr>
      <vt:lpstr>Pourquoi y a-t-il encore tant d’enfants qui ne vont pas à l’école ? </vt:lpstr>
      <vt:lpstr>Dans le monde, 124 millions d’enfants ne peuvent pas aller à l’école.</vt:lpstr>
      <vt:lpstr>Pourquoi ne peuvent-ils pas aller à l’école ? </vt:lpstr>
      <vt:lpstr>Il y a des enfants qui vivent dans la pauvreté. </vt:lpstr>
      <vt:lpstr> Les enfants ont besoin de travailler.</vt:lpstr>
      <vt:lpstr>Il y a des conflits dans leurs pays.</vt:lpstr>
      <vt:lpstr>Il y a la discrimination.    </vt:lpstr>
      <vt:lpstr>Quel obstacle à la scolarisation n'est pas mentionné?   https://youtu.be/a3mceFaxpTY  </vt:lpstr>
      <vt:lpstr> Le mariage précoce https://youtu.be/9rwDm80Dcqc  </vt:lpstr>
      <vt:lpstr>Il y a des enfants handicapés.</vt:lpstr>
      <vt:lpstr>Certains enfants ne vont pas à l'école. Ils n’aiment pas l'école.  </vt:lpstr>
      <vt:lpstr>Download this PDF and read about these four kids.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L'école est-elle bonne ou mauvaise?</dc:title>
  <dc:creator>Johnston, Lynn M. (AM)</dc:creator>
  <cp:lastModifiedBy>Johnston, Lynn M. (AM)</cp:lastModifiedBy>
  <cp:revision>20</cp:revision>
  <dcterms:created xsi:type="dcterms:W3CDTF">2017-02-04T16:06:53Z</dcterms:created>
  <dcterms:modified xsi:type="dcterms:W3CDTF">2017-02-04T19:00:06Z</dcterms:modified>
</cp:coreProperties>
</file>