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232" autoAdjust="0"/>
    <p:restoredTop sz="94660"/>
  </p:normalViewPr>
  <p:slideViewPr>
    <p:cSldViewPr>
      <p:cViewPr>
        <p:scale>
          <a:sx n="75" d="100"/>
          <a:sy n="75" d="100"/>
        </p:scale>
        <p:origin x="-1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54147-FCC2-4840-955B-528033055537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FF504-A57A-44A5-AB04-A78169F70AD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236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F504-A57A-44A5-AB04-A78169F70AD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F504-A57A-44A5-AB04-A78169F70AD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795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25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286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2688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650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4689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8877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3712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804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1613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9113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0B7A2-753D-40FC-A1A6-B6BAFD38AC2B}" type="datetimeFigureOut">
              <a:rPr lang="en-GB" smtClean="0"/>
              <a:pPr/>
              <a:t>27/09/2012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43684-990C-41AD-BBB8-2B7D10159D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634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http://2.bp.blogspot.com/-Rm-JXSFSPcQ/TtjMmLEbbhI/AAAAAAAABNI/EqA_umBPKKc/s1600/checklis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://2.bp.blogspot.com/-Rm-JXSFSPcQ/TtjMmLEbbhI/AAAAAAAABNI/EqA_umBPKKc/s1600/checklist.jpg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16832"/>
            <a:ext cx="2419109" cy="20718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79512" y="4797152"/>
            <a:ext cx="4752528" cy="18722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 smtClean="0">
                <a:solidFill>
                  <a:srgbClr val="FF0000"/>
                </a:solidFill>
                <a:latin typeface="Calibri" pitchFamily="34" charset="0"/>
              </a:rPr>
              <a:t>Punctuation rules!</a:t>
            </a: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Use a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capital letter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 the beginning of every sentence.</a:t>
            </a:r>
          </a:p>
          <a:p>
            <a:pPr>
              <a:buFont typeface="Arial" pitchFamily="34" charset="0"/>
              <a:buChar char="•"/>
            </a:pPr>
            <a:endParaRPr lang="en-US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Use a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full stop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 the end of a statement sentence.</a:t>
            </a:r>
          </a:p>
          <a:p>
            <a:pPr>
              <a:buFont typeface="Arial" pitchFamily="34" charset="0"/>
              <a:buChar char="•"/>
            </a:pPr>
            <a:endParaRPr lang="en-US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Use a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question mark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 the end of a question. </a:t>
            </a:r>
          </a:p>
          <a:p>
            <a:pPr>
              <a:buFont typeface="Arial" pitchFamily="34" charset="0"/>
              <a:buChar char="•"/>
            </a:pPr>
            <a:endParaRPr lang="en-US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Use an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exclamation mark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at the end of a sentence if you want to make it show surprise or give a command.</a:t>
            </a:r>
            <a:endParaRPr lang="en-GB" sz="105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99792" y="332656"/>
            <a:ext cx="2376264" cy="158417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400" b="1" u="sng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en-GB" sz="1400" b="1" u="sng" dirty="0" smtClean="0">
                <a:solidFill>
                  <a:srgbClr val="FF0000"/>
                </a:solidFill>
                <a:latin typeface="Calibri" pitchFamily="34" charset="0"/>
              </a:rPr>
              <a:t>Common Spelling Mistakes</a:t>
            </a:r>
          </a:p>
          <a:p>
            <a:pPr algn="ctr">
              <a:lnSpc>
                <a:spcPct val="150000"/>
              </a:lnSpc>
            </a:pPr>
            <a:r>
              <a:rPr lang="en-GB" sz="1200" dirty="0">
                <a:solidFill>
                  <a:schemeClr val="tx1"/>
                </a:solidFill>
                <a:latin typeface="Calibri" pitchFamily="34" charset="0"/>
              </a:rPr>
              <a:t>b</a:t>
            </a:r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eaucoup	la </a:t>
            </a:r>
            <a:r>
              <a:rPr lang="en-GB" sz="1200" dirty="0" err="1" smtClean="0">
                <a:solidFill>
                  <a:schemeClr val="tx1"/>
                </a:solidFill>
                <a:latin typeface="Calibri" pitchFamily="34" charset="0"/>
              </a:rPr>
              <a:t>soeur</a:t>
            </a:r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la </a:t>
            </a:r>
            <a:r>
              <a:rPr lang="en-GB" sz="1200" dirty="0" err="1" smtClean="0">
                <a:solidFill>
                  <a:schemeClr val="tx1"/>
                </a:solidFill>
                <a:latin typeface="Calibri" pitchFamily="34" charset="0"/>
              </a:rPr>
              <a:t>famille</a:t>
            </a:r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GB" sz="1200" dirty="0" err="1" smtClean="0">
                <a:solidFill>
                  <a:schemeClr val="tx1"/>
                </a:solidFill>
                <a:latin typeface="Calibri" pitchFamily="34" charset="0"/>
              </a:rPr>
              <a:t>confortable</a:t>
            </a:r>
            <a:endParaRPr lang="en-GB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1200" dirty="0" err="1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GB" sz="1200" dirty="0" err="1" smtClean="0">
                <a:solidFill>
                  <a:schemeClr val="tx1"/>
                </a:solidFill>
                <a:latin typeface="Calibri" pitchFamily="34" charset="0"/>
              </a:rPr>
              <a:t>ntéressant</a:t>
            </a:r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GB" sz="1200" dirty="0" err="1" smtClean="0">
                <a:solidFill>
                  <a:schemeClr val="tx1"/>
                </a:solidFill>
                <a:latin typeface="Calibri" pitchFamily="34" charset="0"/>
              </a:rPr>
              <a:t>juillet</a:t>
            </a:r>
            <a:endParaRPr lang="en-GB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sz="1200" dirty="0" err="1" smtClean="0">
                <a:solidFill>
                  <a:schemeClr val="tx1"/>
                </a:solidFill>
                <a:latin typeface="Calibri" pitchFamily="34" charset="0"/>
              </a:rPr>
              <a:t>mercredi</a:t>
            </a:r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	     au revoir</a:t>
            </a:r>
            <a:r>
              <a:rPr lang="en-GB" sz="1200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</a:p>
          <a:p>
            <a:endParaRPr lang="en-GB" sz="1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64088" y="188640"/>
            <a:ext cx="3456384" cy="44644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u="sng" dirty="0" smtClean="0">
                <a:solidFill>
                  <a:srgbClr val="FF0000"/>
                </a:solidFill>
              </a:rPr>
              <a:t>Openers, Connectives &amp; Extenders</a:t>
            </a:r>
          </a:p>
          <a:p>
            <a:r>
              <a:rPr lang="en-GB" sz="1100" dirty="0" smtClean="0">
                <a:solidFill>
                  <a:schemeClr val="tx1"/>
                </a:solidFill>
              </a:rPr>
              <a:t>These are great words to use to help you to extend your writing.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et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and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mais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but</a:t>
            </a: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avec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with</a:t>
            </a:r>
            <a:endParaRPr lang="fr-FR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sans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without</a:t>
            </a:r>
            <a:endParaRPr lang="fr-FR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aussi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also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cependant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however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parce que c’est …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because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it’s</a:t>
            </a:r>
            <a:endParaRPr lang="fr-FR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car c’est…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as 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it’s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donc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so</a:t>
            </a:r>
            <a:endParaRPr lang="fr-FR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si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if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1100" b="1" dirty="0" err="1" smtClean="0">
                <a:solidFill>
                  <a:schemeClr val="tx2">
                    <a:lumMod val="50000"/>
                  </a:schemeClr>
                </a:solidFill>
              </a:rPr>
              <a:t>bien</a:t>
            </a:r>
            <a:r>
              <a:rPr lang="en-GB" sz="11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1100" b="1" dirty="0" err="1" smtClean="0">
                <a:solidFill>
                  <a:schemeClr val="tx2">
                    <a:lumMod val="50000"/>
                  </a:schemeClr>
                </a:solidFill>
              </a:rPr>
              <a:t>que</a:t>
            </a:r>
            <a:r>
              <a:rPr lang="en-GB" sz="1100" dirty="0" smtClean="0">
                <a:solidFill>
                  <a:schemeClr val="tx2">
                    <a:lumMod val="50000"/>
                  </a:schemeClr>
                </a:solidFill>
              </a:rPr>
              <a:t>		although</a:t>
            </a:r>
          </a:p>
          <a:p>
            <a:r>
              <a:rPr lang="en-GB" sz="1100" b="1" dirty="0" err="1" smtClean="0">
                <a:solidFill>
                  <a:schemeClr val="tx2">
                    <a:lumMod val="50000"/>
                  </a:schemeClr>
                </a:solidFill>
              </a:rPr>
              <a:t>où</a:t>
            </a:r>
            <a:r>
              <a:rPr lang="en-GB" sz="1100" dirty="0" smtClean="0">
                <a:solidFill>
                  <a:schemeClr val="tx2">
                    <a:lumMod val="50000"/>
                  </a:schemeClr>
                </a:solidFill>
              </a:rPr>
              <a:t>		where</a:t>
            </a:r>
          </a:p>
          <a:p>
            <a:r>
              <a:rPr lang="en-US" sz="1100" b="1" dirty="0" err="1" smtClean="0">
                <a:solidFill>
                  <a:schemeClr val="tx2">
                    <a:lumMod val="50000"/>
                  </a:schemeClr>
                </a:solidFill>
              </a:rPr>
              <a:t>ou</a:t>
            </a:r>
            <a:r>
              <a:rPr lang="en-US" sz="1100" dirty="0" smtClean="0">
                <a:solidFill>
                  <a:schemeClr val="tx2">
                    <a:lumMod val="50000"/>
                  </a:schemeClr>
                </a:solidFill>
              </a:rPr>
              <a:t>		or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tx2">
                    <a:lumMod val="50000"/>
                  </a:schemeClr>
                </a:solidFill>
              </a:rPr>
              <a:t>par </a:t>
            </a:r>
            <a:r>
              <a:rPr lang="en-US" sz="1100" b="1" dirty="0" err="1" smtClean="0">
                <a:solidFill>
                  <a:schemeClr val="tx2">
                    <a:lumMod val="50000"/>
                  </a:schemeClr>
                </a:solidFill>
              </a:rPr>
              <a:t>contre</a:t>
            </a:r>
            <a:r>
              <a:rPr lang="en-US" sz="1100" dirty="0" smtClean="0">
                <a:solidFill>
                  <a:schemeClr val="tx2">
                    <a:lumMod val="50000"/>
                  </a:schemeClr>
                </a:solidFill>
              </a:rPr>
              <a:t>		on the other hand</a:t>
            </a: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après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after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d’abord	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firstly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enfin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lastly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puis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then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encore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again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ensemble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together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fr-FR" sz="1100" b="1" dirty="0" smtClean="0">
                <a:solidFill>
                  <a:schemeClr val="tx2">
                    <a:lumMod val="50000"/>
                  </a:schemeClr>
                </a:solidFill>
              </a:rPr>
              <a:t>ensuite</a:t>
            </a:r>
            <a:r>
              <a:rPr lang="fr-FR" sz="1100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fr-FR" sz="1100" dirty="0" err="1" smtClean="0">
                <a:solidFill>
                  <a:schemeClr val="tx2">
                    <a:lumMod val="50000"/>
                  </a:schemeClr>
                </a:solidFill>
              </a:rPr>
              <a:t>then</a:t>
            </a:r>
            <a:endParaRPr lang="en-GB" sz="11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79512" y="188640"/>
            <a:ext cx="2365171" cy="3528392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u="sng" dirty="0" smtClean="0">
                <a:solidFill>
                  <a:srgbClr val="FF0000"/>
                </a:solidFill>
                <a:latin typeface="Calibri" pitchFamily="34" charset="0"/>
              </a:rPr>
              <a:t>Accuracy checklist</a:t>
            </a:r>
          </a:p>
          <a:p>
            <a:pPr algn="ctr"/>
            <a:endParaRPr lang="en-GB" sz="16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Does it make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sense</a:t>
            </a: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?</a:t>
            </a:r>
          </a:p>
          <a:p>
            <a:pPr marL="285750" indent="-285750"/>
            <a:endParaRPr lang="en-GB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Have you checked your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spelling</a:t>
            </a: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?</a:t>
            </a:r>
          </a:p>
          <a:p>
            <a:pPr marL="285750" indent="-285750"/>
            <a:endParaRPr lang="en-GB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Have you used correct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punctuation</a:t>
            </a: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?</a:t>
            </a:r>
          </a:p>
          <a:p>
            <a:pPr marL="285750" indent="-285750"/>
            <a:endParaRPr lang="en-GB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Have you used the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accents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 in the right places?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Have you put an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–s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 on the end of any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plurals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 (if they </a:t>
            </a:r>
            <a:r>
              <a:rPr lang="en-US" sz="1100" smtClean="0">
                <a:solidFill>
                  <a:schemeClr val="tx1"/>
                </a:solidFill>
                <a:latin typeface="Calibri" pitchFamily="34" charset="0"/>
              </a:rPr>
              <a:t>need </a:t>
            </a:r>
            <a:r>
              <a:rPr lang="en-US" sz="1100" smtClean="0">
                <a:solidFill>
                  <a:schemeClr val="tx1"/>
                </a:solidFill>
                <a:latin typeface="Calibri" pitchFamily="34" charset="0"/>
              </a:rPr>
              <a:t>them)?</a:t>
            </a:r>
            <a:endParaRPr lang="en-US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Have you put an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–e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 on the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</a:rPr>
              <a:t>feminine adjectives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?</a:t>
            </a:r>
            <a:endParaRPr lang="en-GB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20072" y="4725144"/>
            <a:ext cx="3744416" cy="194421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300" b="1" u="sng" dirty="0" smtClean="0">
                <a:solidFill>
                  <a:srgbClr val="FF0000"/>
                </a:solidFill>
                <a:latin typeface="Calibri" pitchFamily="34" charset="0"/>
              </a:rPr>
              <a:t>Weird and wonderful things about writing in French</a:t>
            </a:r>
          </a:p>
          <a:p>
            <a:pPr>
              <a:buFont typeface="Arial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You only use a capital letter at the start of a sentence and for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proper nouns</a:t>
            </a: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. Days of the week, months of the year and subject names don’t have capital letters in French.</a:t>
            </a:r>
          </a:p>
          <a:p>
            <a:pPr>
              <a:buFont typeface="Arial" pitchFamily="34" charset="0"/>
              <a:buChar char="•"/>
            </a:pPr>
            <a:endParaRPr lang="en-GB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French speech marks look like this: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« </a:t>
            </a:r>
            <a:r>
              <a:rPr lang="en-GB" sz="1100" b="1" i="1" dirty="0" smtClean="0">
                <a:solidFill>
                  <a:schemeClr val="tx1"/>
                </a:solidFill>
                <a:latin typeface="Calibri" pitchFamily="34" charset="0"/>
              </a:rPr>
              <a:t>speech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 »</a:t>
            </a:r>
          </a:p>
          <a:p>
            <a:pPr>
              <a:buFont typeface="Arial" pitchFamily="34" charset="0"/>
              <a:buChar char="•"/>
            </a:pPr>
            <a:endParaRPr lang="en-GB" sz="11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You use a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comma</a:t>
            </a: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 instead of a decimal point when writing </a:t>
            </a:r>
            <a:r>
              <a:rPr lang="en-GB" sz="1100" b="1" dirty="0" smtClean="0">
                <a:solidFill>
                  <a:schemeClr val="tx1"/>
                </a:solidFill>
                <a:latin typeface="Calibri" pitchFamily="34" charset="0"/>
              </a:rPr>
              <a:t>a decimal number</a:t>
            </a:r>
            <a:r>
              <a:rPr lang="en-GB" sz="1100" dirty="0" smtClean="0">
                <a:solidFill>
                  <a:schemeClr val="tx1"/>
                </a:solidFill>
                <a:latin typeface="Calibri" pitchFamily="34" charset="0"/>
              </a:rPr>
              <a:t>: in English, you’d write 3.5 – in French you’d write 3,5 instead.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213817" y="3861047"/>
            <a:ext cx="585359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aide-</a:t>
            </a:r>
            <a:r>
              <a:rPr lang="en-US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mémoire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d’alphabétisation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en </a:t>
            </a:r>
            <a:r>
              <a:rPr lang="en-US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franÇais</a:t>
            </a:r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9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635896" y="3212976"/>
            <a:ext cx="144016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100" b="1" dirty="0" err="1" smtClean="0"/>
              <a:t>C’est</a:t>
            </a:r>
            <a:r>
              <a:rPr lang="en-GB" sz="1100" b="1" dirty="0" smtClean="0"/>
              <a:t> </a:t>
            </a:r>
            <a:r>
              <a:rPr lang="en-GB" sz="1100" dirty="0" smtClean="0"/>
              <a:t>: it is</a:t>
            </a:r>
          </a:p>
          <a:p>
            <a:r>
              <a:rPr lang="en-GB" sz="1100" b="1" dirty="0" err="1" smtClean="0"/>
              <a:t>C’était</a:t>
            </a:r>
            <a:r>
              <a:rPr lang="en-GB" sz="1100" dirty="0" smtClean="0"/>
              <a:t>: it was</a:t>
            </a:r>
          </a:p>
          <a:p>
            <a:r>
              <a:rPr lang="en-GB" sz="1100" b="1" dirty="0" err="1" smtClean="0"/>
              <a:t>Ce</a:t>
            </a:r>
            <a:r>
              <a:rPr lang="en-GB" sz="1100" b="1" dirty="0" smtClean="0"/>
              <a:t> sera</a:t>
            </a:r>
            <a:r>
              <a:rPr lang="en-GB" sz="1100" dirty="0" smtClean="0"/>
              <a:t>: it will be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0" y="2492896"/>
            <a:ext cx="2997216" cy="4404750"/>
            <a:chOff x="251520" y="2132856"/>
            <a:chExt cx="2997216" cy="4107918"/>
          </a:xfrm>
        </p:grpSpPr>
        <p:grpSp>
          <p:nvGrpSpPr>
            <p:cNvPr id="12" name="Group 11"/>
            <p:cNvGrpSpPr/>
            <p:nvPr/>
          </p:nvGrpSpPr>
          <p:grpSpPr>
            <a:xfrm>
              <a:off x="251520" y="2132856"/>
              <a:ext cx="2997216" cy="4107918"/>
              <a:chOff x="755576" y="476671"/>
              <a:chExt cx="3206324" cy="4481371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755576" y="476671"/>
                <a:ext cx="3168352" cy="4399039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06762" y="555225"/>
                <a:ext cx="2952328" cy="313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 smtClean="0">
                    <a:solidFill>
                      <a:srgbClr val="FF0000"/>
                    </a:solidFill>
                  </a:rPr>
                  <a:t>Positive </a:t>
                </a:r>
                <a:r>
                  <a:rPr lang="en-GB" sz="1400" b="1" u="sng" dirty="0" smtClean="0">
                    <a:solidFill>
                      <a:srgbClr val="FF0000"/>
                    </a:solidFill>
                  </a:rPr>
                  <a:t>adjectives</a:t>
                </a:r>
                <a:endParaRPr lang="en-GB" sz="1400" b="1" u="sng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55576" y="1075226"/>
                <a:ext cx="3206324" cy="3882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b="1" dirty="0" err="1" smtClean="0"/>
                  <a:t>parce</a:t>
                </a:r>
                <a:r>
                  <a:rPr lang="en-GB" sz="1100" b="1" dirty="0" smtClean="0"/>
                  <a:t> </a:t>
                </a:r>
                <a:r>
                  <a:rPr lang="en-GB" sz="1100" b="1" dirty="0" err="1" smtClean="0"/>
                  <a:t>que</a:t>
                </a:r>
                <a:r>
                  <a:rPr lang="en-GB" sz="1100" b="1" dirty="0" smtClean="0"/>
                  <a:t> </a:t>
                </a:r>
                <a:r>
                  <a:rPr lang="en-GB" sz="1100" b="1" dirty="0" err="1" smtClean="0"/>
                  <a:t>c’est</a:t>
                </a:r>
                <a:r>
                  <a:rPr lang="en-GB" sz="1100" b="1" dirty="0" smtClean="0"/>
                  <a:t>…</a:t>
                </a:r>
                <a:r>
                  <a:rPr lang="en-GB" sz="1100" dirty="0" smtClean="0"/>
                  <a:t>	because it’s …</a:t>
                </a:r>
              </a:p>
              <a:p>
                <a:endParaRPr lang="en-GB" sz="1100" dirty="0" smtClean="0"/>
              </a:p>
              <a:p>
                <a:r>
                  <a:rPr lang="fr-FR" sz="1100" b="1" dirty="0" smtClean="0"/>
                  <a:t>agréable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pleasant</a:t>
                </a:r>
                <a:r>
                  <a:rPr lang="fr-FR" sz="1100" dirty="0" smtClean="0"/>
                  <a:t>	</a:t>
                </a:r>
                <a:endParaRPr lang="en-GB" sz="1100" dirty="0" smtClean="0"/>
              </a:p>
              <a:p>
                <a:r>
                  <a:rPr lang="fr-FR" sz="1100" b="1" dirty="0" smtClean="0"/>
                  <a:t>amusant</a:t>
                </a:r>
                <a:r>
                  <a:rPr lang="fr-FR" sz="1100" dirty="0" smtClean="0"/>
                  <a:t>		fun</a:t>
                </a:r>
                <a:endParaRPr lang="en-GB" sz="1100" dirty="0" smtClean="0"/>
              </a:p>
              <a:p>
                <a:r>
                  <a:rPr lang="fr-FR" sz="1100" b="1" dirty="0" smtClean="0"/>
                  <a:t>chouette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great</a:t>
                </a:r>
                <a:endParaRPr lang="en-GB" sz="1100" dirty="0" smtClean="0"/>
              </a:p>
              <a:p>
                <a:r>
                  <a:rPr lang="fr-FR" sz="1100" b="1" dirty="0" smtClean="0"/>
                  <a:t>drôle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funny</a:t>
                </a:r>
                <a:endParaRPr lang="en-GB" sz="1100" dirty="0" smtClean="0"/>
              </a:p>
              <a:p>
                <a:r>
                  <a:rPr lang="fr-FR" sz="1100" b="1" dirty="0" smtClean="0"/>
                  <a:t>époustouflant	</a:t>
                </a:r>
                <a:r>
                  <a:rPr lang="fr-FR" sz="1100" dirty="0" smtClean="0"/>
                  <a:t>	</a:t>
                </a:r>
                <a:r>
                  <a:rPr lang="fr-FR" sz="1100" dirty="0" err="1" smtClean="0"/>
                  <a:t>mind</a:t>
                </a:r>
                <a:r>
                  <a:rPr lang="fr-FR" sz="1100" dirty="0" smtClean="0"/>
                  <a:t>-</a:t>
                </a:r>
                <a:r>
                  <a:rPr lang="fr-FR" sz="1100" dirty="0" err="1" smtClean="0"/>
                  <a:t>blowing</a:t>
                </a:r>
                <a:endParaRPr lang="en-GB" sz="1100" dirty="0" smtClean="0"/>
              </a:p>
              <a:p>
                <a:r>
                  <a:rPr lang="fr-FR" sz="1100" b="1" dirty="0" smtClean="0"/>
                  <a:t>excellent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excellent</a:t>
                </a:r>
                <a:endParaRPr lang="en-GB" sz="1100" dirty="0" smtClean="0"/>
              </a:p>
              <a:p>
                <a:r>
                  <a:rPr lang="fr-FR" sz="1100" b="1" dirty="0" smtClean="0"/>
                  <a:t>extraordinaire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extraordinary</a:t>
                </a:r>
                <a:endParaRPr lang="en-GB" sz="1100" dirty="0" smtClean="0"/>
              </a:p>
              <a:p>
                <a:r>
                  <a:rPr lang="fr-FR" sz="1100" b="1" dirty="0" smtClean="0"/>
                  <a:t>facile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easy</a:t>
                </a:r>
                <a:endParaRPr lang="en-GB" sz="1100" dirty="0" smtClean="0"/>
              </a:p>
              <a:p>
                <a:r>
                  <a:rPr lang="fr-FR" sz="1100" b="1" dirty="0" smtClean="0"/>
                  <a:t>fantastique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fantastic</a:t>
                </a:r>
                <a:endParaRPr lang="en-GB" sz="1100" dirty="0" smtClean="0"/>
              </a:p>
              <a:p>
                <a:r>
                  <a:rPr lang="fr-FR" sz="1100" b="1" dirty="0" smtClean="0"/>
                  <a:t>formidable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tremendous</a:t>
                </a:r>
                <a:endParaRPr lang="en-GB" sz="1100" dirty="0" smtClean="0"/>
              </a:p>
              <a:p>
                <a:r>
                  <a:rPr lang="fr-FR" sz="1100" b="1" dirty="0" smtClean="0"/>
                  <a:t>intéressant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interesting</a:t>
                </a:r>
                <a:endParaRPr lang="en-GB" sz="1100" dirty="0" smtClean="0"/>
              </a:p>
              <a:p>
                <a:r>
                  <a:rPr lang="fr-FR" sz="1100" b="1" dirty="0" smtClean="0"/>
                  <a:t>merveilleux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marvellous</a:t>
                </a:r>
                <a:endParaRPr lang="en-GB" sz="1100" dirty="0" smtClean="0"/>
              </a:p>
              <a:p>
                <a:r>
                  <a:rPr lang="fr-FR" sz="1100" b="1" dirty="0" smtClean="0"/>
                  <a:t>parfait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perfect</a:t>
                </a:r>
                <a:endParaRPr lang="en-GB" sz="1100" dirty="0" smtClean="0"/>
              </a:p>
              <a:p>
                <a:r>
                  <a:rPr lang="fr-FR" sz="1100" b="1" dirty="0" smtClean="0"/>
                  <a:t>passionnant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exceiting</a:t>
                </a:r>
                <a:endParaRPr lang="en-GB" sz="1100" dirty="0" smtClean="0"/>
              </a:p>
              <a:p>
                <a:r>
                  <a:rPr lang="fr-FR" sz="1100" b="1" dirty="0" smtClean="0"/>
                  <a:t>pratique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practical</a:t>
                </a:r>
                <a:endParaRPr lang="en-GB" sz="1100" dirty="0" smtClean="0"/>
              </a:p>
              <a:p>
                <a:r>
                  <a:rPr lang="fr-FR" sz="1100" b="1" dirty="0" smtClean="0"/>
                  <a:t>sensass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sensational</a:t>
                </a:r>
                <a:endParaRPr lang="en-GB" sz="1100" dirty="0" smtClean="0"/>
              </a:p>
              <a:p>
                <a:r>
                  <a:rPr lang="fr-FR" sz="1100" b="1" dirty="0" smtClean="0"/>
                  <a:t>splendide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splendid</a:t>
                </a:r>
                <a:endParaRPr lang="en-GB" sz="1100" dirty="0" smtClean="0"/>
              </a:p>
              <a:p>
                <a:r>
                  <a:rPr lang="fr-FR" sz="1100" b="1" dirty="0" smtClean="0"/>
                  <a:t>sympa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nice</a:t>
                </a:r>
                <a:endParaRPr lang="en-GB" sz="1100" dirty="0" smtClean="0"/>
              </a:p>
              <a:p>
                <a:endParaRPr lang="en-GB" sz="1100" dirty="0" smtClean="0"/>
              </a:p>
              <a:p>
                <a:endParaRPr lang="en-GB" sz="1100" dirty="0" smtClean="0"/>
              </a:p>
            </p:txBody>
          </p:sp>
        </p:grpSp>
        <p:pic>
          <p:nvPicPr>
            <p:cNvPr id="1028" name="Picture 4" descr="http://synematic.org/wp-content/uploads/2011/12/smiley-fac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2" y="2204864"/>
              <a:ext cx="387127" cy="387127"/>
            </a:xfrm>
            <a:prstGeom prst="rect">
              <a:avLst/>
            </a:prstGeom>
            <a:noFill/>
          </p:spPr>
        </p:pic>
        <p:pic>
          <p:nvPicPr>
            <p:cNvPr id="21" name="Picture 4" descr="http://synematic.org/wp-content/uploads/2011/12/smiley-face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2204864"/>
              <a:ext cx="387127" cy="387127"/>
            </a:xfrm>
            <a:prstGeom prst="rect">
              <a:avLst/>
            </a:prstGeom>
            <a:noFill/>
          </p:spPr>
        </p:pic>
      </p:grpSp>
      <p:grpSp>
        <p:nvGrpSpPr>
          <p:cNvPr id="25" name="Group 24"/>
          <p:cNvGrpSpPr/>
          <p:nvPr/>
        </p:nvGrpSpPr>
        <p:grpSpPr>
          <a:xfrm>
            <a:off x="5796136" y="3284984"/>
            <a:ext cx="3096344" cy="3432094"/>
            <a:chOff x="3419872" y="2132857"/>
            <a:chExt cx="3096344" cy="3432094"/>
          </a:xfrm>
        </p:grpSpPr>
        <p:grpSp>
          <p:nvGrpSpPr>
            <p:cNvPr id="16" name="Group 15"/>
            <p:cNvGrpSpPr/>
            <p:nvPr/>
          </p:nvGrpSpPr>
          <p:grpSpPr>
            <a:xfrm>
              <a:off x="3419872" y="2132857"/>
              <a:ext cx="3096344" cy="3432094"/>
              <a:chOff x="755576" y="476672"/>
              <a:chExt cx="3312368" cy="3744108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755576" y="476672"/>
                <a:ext cx="3235336" cy="3692052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971599" y="548680"/>
                <a:ext cx="2952328" cy="335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b="1" u="sng" dirty="0" smtClean="0">
                    <a:solidFill>
                      <a:srgbClr val="FF0000"/>
                    </a:solidFill>
                  </a:rPr>
                  <a:t>Negative </a:t>
                </a:r>
                <a:r>
                  <a:rPr lang="en-GB" sz="1400" b="1" u="sng" dirty="0" smtClean="0">
                    <a:solidFill>
                      <a:srgbClr val="FF0000"/>
                    </a:solidFill>
                  </a:rPr>
                  <a:t>adjectives</a:t>
                </a:r>
                <a:endParaRPr lang="en-GB" sz="1400" b="1" u="sng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899592" y="980728"/>
                <a:ext cx="3168352" cy="3240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b="1" dirty="0" err="1" smtClean="0"/>
                  <a:t>parce</a:t>
                </a:r>
                <a:r>
                  <a:rPr lang="en-GB" sz="1100" b="1" dirty="0" smtClean="0"/>
                  <a:t> </a:t>
                </a:r>
                <a:r>
                  <a:rPr lang="en-GB" sz="1100" b="1" dirty="0" err="1" smtClean="0"/>
                  <a:t>que</a:t>
                </a:r>
                <a:r>
                  <a:rPr lang="en-GB" sz="1100" b="1" dirty="0" smtClean="0"/>
                  <a:t> </a:t>
                </a:r>
                <a:r>
                  <a:rPr lang="en-GB" sz="1100" b="1" dirty="0" err="1" smtClean="0"/>
                  <a:t>c’est</a:t>
                </a:r>
                <a:r>
                  <a:rPr lang="en-GB" sz="1100" b="1" dirty="0" smtClean="0"/>
                  <a:t>…</a:t>
                </a:r>
                <a:r>
                  <a:rPr lang="en-GB" sz="1100" dirty="0" smtClean="0"/>
                  <a:t>	because it’s …</a:t>
                </a:r>
              </a:p>
              <a:p>
                <a:endParaRPr lang="en-GB" sz="1100" dirty="0" smtClean="0"/>
              </a:p>
              <a:p>
                <a:r>
                  <a:rPr lang="fr-FR" sz="1100" b="1" dirty="0" smtClean="0"/>
                  <a:t>affreux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awful</a:t>
                </a:r>
                <a:endParaRPr lang="en-GB" sz="1100" dirty="0" smtClean="0"/>
              </a:p>
              <a:p>
                <a:r>
                  <a:rPr lang="fr-FR" sz="1100" b="1" dirty="0" smtClean="0"/>
                  <a:t>bête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stupid</a:t>
                </a:r>
                <a:endParaRPr lang="en-GB" sz="1100" dirty="0" smtClean="0"/>
              </a:p>
              <a:p>
                <a:r>
                  <a:rPr lang="fr-FR" sz="1100" b="1" dirty="0" smtClean="0"/>
                  <a:t>casse-pieds	</a:t>
                </a:r>
                <a:r>
                  <a:rPr lang="fr-FR" sz="1100" dirty="0" smtClean="0"/>
                  <a:t>	a </a:t>
                </a:r>
                <a:r>
                  <a:rPr lang="fr-FR" sz="1100" dirty="0" err="1" smtClean="0"/>
                  <a:t>waste</a:t>
                </a:r>
                <a:r>
                  <a:rPr lang="fr-FR" sz="1100" dirty="0" smtClean="0"/>
                  <a:t> of time</a:t>
                </a:r>
                <a:endParaRPr lang="en-GB" sz="1100" dirty="0" smtClean="0"/>
              </a:p>
              <a:p>
                <a:r>
                  <a:rPr lang="fr-FR" sz="1100" b="1" dirty="0" smtClean="0"/>
                  <a:t>désagréable	</a:t>
                </a:r>
                <a:r>
                  <a:rPr lang="fr-FR" sz="1100" dirty="0" smtClean="0"/>
                  <a:t>	</a:t>
                </a:r>
                <a:r>
                  <a:rPr lang="fr-FR" sz="1100" dirty="0" err="1" smtClean="0"/>
                  <a:t>unpleasant</a:t>
                </a:r>
                <a:endParaRPr lang="en-GB" sz="1100" dirty="0" smtClean="0"/>
              </a:p>
              <a:p>
                <a:r>
                  <a:rPr lang="fr-FR" sz="1100" b="1" dirty="0" smtClean="0"/>
                  <a:t>difficile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difficult</a:t>
                </a:r>
                <a:endParaRPr lang="en-GB" sz="1100" dirty="0" smtClean="0"/>
              </a:p>
              <a:p>
                <a:r>
                  <a:rPr lang="fr-FR" sz="1100" b="1" dirty="0" smtClean="0"/>
                  <a:t>embêtant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annoying</a:t>
                </a:r>
                <a:endParaRPr lang="en-GB" sz="1100" dirty="0" smtClean="0"/>
              </a:p>
              <a:p>
                <a:r>
                  <a:rPr lang="fr-FR" sz="1100" b="1" dirty="0" smtClean="0"/>
                  <a:t>ennuyeux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boring</a:t>
                </a:r>
                <a:endParaRPr lang="en-GB" sz="1100" dirty="0" smtClean="0"/>
              </a:p>
              <a:p>
                <a:r>
                  <a:rPr lang="fr-FR" sz="1100" b="1" dirty="0" smtClean="0"/>
                  <a:t>barbant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really</a:t>
                </a:r>
                <a:r>
                  <a:rPr lang="fr-FR" sz="1100" dirty="0" smtClean="0"/>
                  <a:t> </a:t>
                </a:r>
                <a:r>
                  <a:rPr lang="fr-FR" sz="1100" dirty="0" err="1" smtClean="0"/>
                  <a:t>boring</a:t>
                </a:r>
                <a:endParaRPr lang="en-GB" sz="1100" dirty="0" smtClean="0"/>
              </a:p>
              <a:p>
                <a:r>
                  <a:rPr lang="fr-FR" sz="1100" b="1" dirty="0" smtClean="0"/>
                  <a:t>épouvantable	</a:t>
                </a:r>
                <a:r>
                  <a:rPr lang="fr-FR" sz="1100" dirty="0" smtClean="0"/>
                  <a:t>	</a:t>
                </a:r>
                <a:r>
                  <a:rPr lang="fr-FR" sz="1100" dirty="0" err="1" smtClean="0"/>
                  <a:t>dreadful</a:t>
                </a:r>
                <a:endParaRPr lang="en-GB" sz="1100" dirty="0" smtClean="0"/>
              </a:p>
              <a:p>
                <a:r>
                  <a:rPr lang="fr-FR" sz="1100" b="1" dirty="0" smtClean="0"/>
                  <a:t>faible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weak</a:t>
                </a:r>
                <a:endParaRPr lang="en-GB" sz="1100" dirty="0" smtClean="0"/>
              </a:p>
              <a:p>
                <a:r>
                  <a:rPr lang="fr-FR" sz="1100" b="1" dirty="0" smtClean="0"/>
                  <a:t>moche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ugly</a:t>
                </a:r>
                <a:endParaRPr lang="en-GB" sz="1100" dirty="0" smtClean="0"/>
              </a:p>
              <a:p>
                <a:r>
                  <a:rPr lang="fr-FR" sz="1100" b="1" dirty="0" smtClean="0"/>
                  <a:t>nul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rubbish</a:t>
                </a:r>
                <a:endParaRPr lang="en-GB" sz="1100" dirty="0" smtClean="0"/>
              </a:p>
              <a:p>
                <a:r>
                  <a:rPr lang="fr-FR" sz="1100" b="1" dirty="0" smtClean="0"/>
                  <a:t>ridicule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ridiculous</a:t>
                </a:r>
                <a:endParaRPr lang="en-GB" sz="1100" dirty="0" smtClean="0"/>
              </a:p>
              <a:p>
                <a:r>
                  <a:rPr lang="fr-FR" sz="1100" b="1" dirty="0" smtClean="0"/>
                  <a:t>stupide</a:t>
                </a:r>
                <a:r>
                  <a:rPr lang="fr-FR" sz="1100" dirty="0" smtClean="0"/>
                  <a:t>		</a:t>
                </a:r>
                <a:r>
                  <a:rPr lang="fr-FR" sz="1100" dirty="0" err="1" smtClean="0"/>
                  <a:t>stupid</a:t>
                </a:r>
                <a:endParaRPr lang="en-GB" sz="1100" dirty="0" smtClean="0"/>
              </a:p>
              <a:p>
                <a:endParaRPr lang="en-GB" sz="1100" dirty="0" smtClean="0"/>
              </a:p>
            </p:txBody>
          </p:sp>
        </p:grpSp>
        <p:pic>
          <p:nvPicPr>
            <p:cNvPr id="1030" name="Picture 6" descr="http://marillawex.com/wp-content/uploads/2011/10/sad+fac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07904" y="2276872"/>
              <a:ext cx="361168" cy="360040"/>
            </a:xfrm>
            <a:prstGeom prst="rect">
              <a:avLst/>
            </a:prstGeom>
            <a:noFill/>
          </p:spPr>
        </p:pic>
        <p:pic>
          <p:nvPicPr>
            <p:cNvPr id="23" name="Picture 6" descr="http://marillawex.com/wp-content/uploads/2011/10/sad+fac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24128" y="2276872"/>
              <a:ext cx="361168" cy="360040"/>
            </a:xfrm>
            <a:prstGeom prst="rect">
              <a:avLst/>
            </a:prstGeom>
            <a:noFill/>
          </p:spPr>
        </p:pic>
      </p:grp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7649181"/>
              </p:ext>
            </p:extLst>
          </p:nvPr>
        </p:nvGraphicFramePr>
        <p:xfrm>
          <a:off x="3563888" y="116632"/>
          <a:ext cx="547260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549"/>
                <a:gridCol w="1718739"/>
                <a:gridCol w="936104"/>
                <a:gridCol w="19442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/>
                        <a:t>Verb – infinitive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 smtClean="0"/>
                        <a:t>In the </a:t>
                      </a:r>
                      <a:r>
                        <a:rPr lang="en-GB" sz="1400" b="1" dirty="0" smtClean="0"/>
                        <a:t>past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 smtClean="0"/>
                        <a:t>In the </a:t>
                      </a:r>
                      <a:r>
                        <a:rPr lang="en-GB" sz="1400" b="1" dirty="0" smtClean="0"/>
                        <a:t>present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0" dirty="0" smtClean="0"/>
                        <a:t>In the </a:t>
                      </a:r>
                      <a:r>
                        <a:rPr lang="en-GB" sz="1400" b="1" dirty="0" smtClean="0"/>
                        <a:t>future</a:t>
                      </a:r>
                      <a:endParaRPr lang="en-GB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Avoir</a:t>
                      </a:r>
                      <a:r>
                        <a:rPr lang="en-GB" sz="1100" b="1" dirty="0" smtClean="0"/>
                        <a:t> </a:t>
                      </a:r>
                    </a:p>
                    <a:p>
                      <a:r>
                        <a:rPr lang="en-GB" sz="1100" i="1" dirty="0" smtClean="0"/>
                        <a:t>To</a:t>
                      </a:r>
                      <a:r>
                        <a:rPr lang="en-GB" sz="1100" i="1" baseline="0" dirty="0" smtClean="0"/>
                        <a:t> have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J’ai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eu</a:t>
                      </a:r>
                      <a:r>
                        <a:rPr lang="en-GB" sz="1100" b="1" dirty="0" smtClean="0"/>
                        <a:t> / </a:t>
                      </a:r>
                      <a:r>
                        <a:rPr lang="en-GB" sz="1100" b="1" dirty="0" err="1" smtClean="0"/>
                        <a:t>J’avais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</a:t>
                      </a:r>
                      <a:r>
                        <a:rPr lang="en-GB" sz="1100" i="1" baseline="0" dirty="0" smtClean="0"/>
                        <a:t> had / I used to have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J’ai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have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vais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avoir</a:t>
                      </a:r>
                      <a:r>
                        <a:rPr lang="en-GB" sz="1100" b="1" dirty="0" smtClean="0"/>
                        <a:t> / </a:t>
                      </a:r>
                      <a:r>
                        <a:rPr lang="en-GB" sz="1100" b="1" dirty="0" err="1" smtClean="0"/>
                        <a:t>J’aurai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am going to have / I will have</a:t>
                      </a:r>
                      <a:endParaRPr lang="en-GB" sz="11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Être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To be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J’étais</a:t>
                      </a:r>
                      <a:endParaRPr lang="en-GB" sz="1100" b="1" i="0" dirty="0" smtClean="0"/>
                    </a:p>
                    <a:p>
                      <a:r>
                        <a:rPr lang="en-GB" sz="1100" i="1" u="none" dirty="0" smtClean="0"/>
                        <a:t>I</a:t>
                      </a:r>
                      <a:r>
                        <a:rPr lang="en-GB" sz="1100" i="1" u="none" baseline="0" dirty="0" smtClean="0"/>
                        <a:t> was</a:t>
                      </a:r>
                      <a:endParaRPr lang="en-GB" sz="1100" i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suis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am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vais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être</a:t>
                      </a:r>
                      <a:r>
                        <a:rPr lang="en-GB" sz="1100" b="1" dirty="0" smtClean="0"/>
                        <a:t> / Je </a:t>
                      </a:r>
                      <a:r>
                        <a:rPr lang="en-GB" sz="1100" b="1" dirty="0" err="1" smtClean="0"/>
                        <a:t>serai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am going to be / I will be</a:t>
                      </a:r>
                      <a:endParaRPr lang="en-GB" sz="11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Faire</a:t>
                      </a:r>
                    </a:p>
                    <a:p>
                      <a:r>
                        <a:rPr lang="en-GB" sz="1100" i="1" dirty="0" smtClean="0"/>
                        <a:t>to</a:t>
                      </a:r>
                      <a:r>
                        <a:rPr lang="en-GB" sz="1100" i="1" baseline="0" dirty="0" smtClean="0"/>
                        <a:t> do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J’ai</a:t>
                      </a:r>
                      <a:r>
                        <a:rPr lang="en-GB" sz="1100" b="1" dirty="0" smtClean="0"/>
                        <a:t> fait / Je </a:t>
                      </a:r>
                      <a:r>
                        <a:rPr lang="en-GB" sz="1100" b="1" dirty="0" err="1" smtClean="0"/>
                        <a:t>faisais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did / I was doing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fais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do / I make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vais</a:t>
                      </a:r>
                      <a:r>
                        <a:rPr lang="en-GB" sz="1100" b="1" dirty="0" smtClean="0"/>
                        <a:t> faire / Je </a:t>
                      </a:r>
                      <a:r>
                        <a:rPr lang="en-GB" sz="1100" b="1" dirty="0" err="1" smtClean="0"/>
                        <a:t>ferai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am going to do / I will do</a:t>
                      </a:r>
                      <a:endParaRPr lang="en-GB" sz="11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Aller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To go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suis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allé</a:t>
                      </a:r>
                      <a:r>
                        <a:rPr lang="en-GB" sz="1100" b="1" dirty="0" smtClean="0"/>
                        <a:t>(e) / </a:t>
                      </a:r>
                      <a:r>
                        <a:rPr lang="en-GB" sz="1100" b="1" dirty="0" err="1" smtClean="0"/>
                        <a:t>J’allais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went / I was going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vais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</a:t>
                      </a:r>
                      <a:r>
                        <a:rPr lang="en-GB" sz="1100" i="1" baseline="0" dirty="0" smtClean="0"/>
                        <a:t> go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vais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aller</a:t>
                      </a:r>
                      <a:r>
                        <a:rPr lang="en-GB" sz="1100" b="1" dirty="0" smtClean="0"/>
                        <a:t> / </a:t>
                      </a:r>
                      <a:r>
                        <a:rPr lang="en-GB" sz="1100" b="1" dirty="0" err="1" smtClean="0"/>
                        <a:t>J’irai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 am going to go /</a:t>
                      </a:r>
                      <a:r>
                        <a:rPr lang="en-GB" sz="1100" i="1" baseline="0" dirty="0" smtClean="0"/>
                        <a:t> I will go</a:t>
                      </a:r>
                      <a:endParaRPr lang="en-GB" sz="11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Jouer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To play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J’ai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joué</a:t>
                      </a:r>
                      <a:r>
                        <a:rPr lang="en-GB" sz="1100" b="1" dirty="0" smtClean="0"/>
                        <a:t> / Je</a:t>
                      </a:r>
                      <a:r>
                        <a:rPr lang="en-GB" sz="1100" b="1" baseline="0" dirty="0" smtClean="0"/>
                        <a:t> </a:t>
                      </a:r>
                      <a:r>
                        <a:rPr lang="en-GB" sz="1100" b="1" baseline="0" dirty="0" err="1" smtClean="0"/>
                        <a:t>jouais</a:t>
                      </a:r>
                      <a:endParaRPr lang="en-GB" sz="1100" b="1" baseline="0" dirty="0" smtClean="0"/>
                    </a:p>
                    <a:p>
                      <a:r>
                        <a:rPr lang="en-GB" sz="1100" i="1" baseline="0" dirty="0" smtClean="0"/>
                        <a:t>I played / I was playing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joue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</a:t>
                      </a:r>
                      <a:r>
                        <a:rPr lang="en-GB" sz="1100" i="1" baseline="0" dirty="0" smtClean="0"/>
                        <a:t> play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</a:t>
                      </a:r>
                      <a:r>
                        <a:rPr lang="en-GB" sz="1100" b="1" baseline="0" dirty="0" smtClean="0"/>
                        <a:t> </a:t>
                      </a:r>
                      <a:r>
                        <a:rPr lang="en-GB" sz="1100" b="1" baseline="0" dirty="0" err="1" smtClean="0"/>
                        <a:t>vais</a:t>
                      </a:r>
                      <a:r>
                        <a:rPr lang="en-GB" sz="1100" b="1" baseline="0" dirty="0" smtClean="0"/>
                        <a:t> </a:t>
                      </a:r>
                      <a:r>
                        <a:rPr lang="en-GB" sz="1100" b="1" baseline="0" dirty="0" err="1" smtClean="0"/>
                        <a:t>jouer</a:t>
                      </a:r>
                      <a:r>
                        <a:rPr lang="en-GB" sz="1100" b="1" baseline="0" dirty="0" smtClean="0"/>
                        <a:t> / Je </a:t>
                      </a:r>
                      <a:r>
                        <a:rPr lang="en-GB" sz="1100" b="1" baseline="0" dirty="0" err="1" smtClean="0"/>
                        <a:t>jouerai</a:t>
                      </a:r>
                      <a:endParaRPr lang="en-GB" sz="1100" b="1" baseline="0" dirty="0" smtClean="0"/>
                    </a:p>
                    <a:p>
                      <a:r>
                        <a:rPr lang="en-GB" sz="1100" i="1" baseline="0" dirty="0" smtClean="0"/>
                        <a:t>I am going to play / I will play </a:t>
                      </a:r>
                      <a:endParaRPr lang="en-GB" sz="11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Manger</a:t>
                      </a:r>
                    </a:p>
                    <a:p>
                      <a:r>
                        <a:rPr lang="en-GB" sz="1100" i="1" dirty="0" smtClean="0"/>
                        <a:t>To eat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err="1" smtClean="0"/>
                        <a:t>J’ai</a:t>
                      </a:r>
                      <a:r>
                        <a:rPr lang="en-GB" sz="1100" b="1" dirty="0" smtClean="0"/>
                        <a:t> </a:t>
                      </a:r>
                      <a:r>
                        <a:rPr lang="en-GB" sz="1100" b="1" dirty="0" err="1" smtClean="0"/>
                        <a:t>mangé</a:t>
                      </a:r>
                      <a:r>
                        <a:rPr lang="en-GB" sz="1100" b="1" dirty="0" smtClean="0"/>
                        <a:t> / Je</a:t>
                      </a:r>
                      <a:r>
                        <a:rPr lang="en-GB" sz="1100" b="1" baseline="0" dirty="0" smtClean="0"/>
                        <a:t> </a:t>
                      </a:r>
                      <a:r>
                        <a:rPr lang="en-GB" sz="1100" b="1" baseline="0" dirty="0" err="1" smtClean="0"/>
                        <a:t>mangeais</a:t>
                      </a:r>
                      <a:endParaRPr lang="en-GB" sz="1100" b="1" baseline="0" dirty="0" smtClean="0"/>
                    </a:p>
                    <a:p>
                      <a:r>
                        <a:rPr lang="en-GB" sz="1100" i="1" baseline="0" dirty="0" smtClean="0"/>
                        <a:t>I ate / I was eating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mange</a:t>
                      </a:r>
                    </a:p>
                    <a:p>
                      <a:r>
                        <a:rPr lang="en-GB" sz="1100" i="1" dirty="0" smtClean="0"/>
                        <a:t>I eat</a:t>
                      </a:r>
                      <a:endParaRPr lang="en-GB" sz="11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Je </a:t>
                      </a:r>
                      <a:r>
                        <a:rPr lang="en-GB" sz="1100" b="1" dirty="0" err="1" smtClean="0"/>
                        <a:t>vais</a:t>
                      </a:r>
                      <a:r>
                        <a:rPr lang="en-GB" sz="1100" b="1" dirty="0" smtClean="0"/>
                        <a:t> manger / Je </a:t>
                      </a:r>
                      <a:r>
                        <a:rPr lang="en-GB" sz="1100" b="1" dirty="0" err="1" smtClean="0"/>
                        <a:t>mangerai</a:t>
                      </a:r>
                      <a:endParaRPr lang="en-GB" sz="1100" b="1" dirty="0" smtClean="0"/>
                    </a:p>
                    <a:p>
                      <a:r>
                        <a:rPr lang="en-GB" sz="1100" i="1" dirty="0" smtClean="0"/>
                        <a:t>I</a:t>
                      </a:r>
                      <a:r>
                        <a:rPr lang="en-GB" sz="1100" i="1" baseline="0" dirty="0" smtClean="0"/>
                        <a:t> am going to eat / I will eat</a:t>
                      </a:r>
                      <a:endParaRPr lang="en-GB" sz="1100" i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1" name="Group 30"/>
          <p:cNvGrpSpPr/>
          <p:nvPr/>
        </p:nvGrpSpPr>
        <p:grpSpPr>
          <a:xfrm>
            <a:off x="0" y="188640"/>
            <a:ext cx="3096344" cy="1944216"/>
            <a:chOff x="755576" y="476672"/>
            <a:chExt cx="3312368" cy="1728192"/>
          </a:xfrm>
        </p:grpSpPr>
        <p:sp>
          <p:nvSpPr>
            <p:cNvPr id="32" name="Rounded Rectangle 31"/>
            <p:cNvSpPr/>
            <p:nvPr/>
          </p:nvSpPr>
          <p:spPr>
            <a:xfrm>
              <a:off x="755576" y="476672"/>
              <a:ext cx="3312368" cy="172819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71599" y="548680"/>
              <a:ext cx="2952328" cy="273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u="sng" dirty="0" smtClean="0">
                  <a:solidFill>
                    <a:srgbClr val="FF0000"/>
                  </a:solidFill>
                </a:rPr>
                <a:t>Opinions - sentence starters</a:t>
              </a:r>
              <a:endParaRPr lang="en-GB" sz="1400" b="1" u="sng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9592" y="791934"/>
              <a:ext cx="3168352" cy="1285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err="1" smtClean="0"/>
                <a:t>J’adore</a:t>
              </a:r>
              <a:r>
                <a:rPr lang="en-GB" sz="1100" b="1" dirty="0" smtClean="0"/>
                <a:t> …</a:t>
              </a:r>
              <a:r>
                <a:rPr lang="en-GB" sz="1100" dirty="0" smtClean="0"/>
                <a:t>		I love…</a:t>
              </a:r>
            </a:p>
            <a:p>
              <a:r>
                <a:rPr lang="en-GB" sz="1100" b="1" dirty="0" err="1" smtClean="0"/>
                <a:t>J’aime</a:t>
              </a:r>
              <a:r>
                <a:rPr lang="en-GB" sz="1100" b="1" dirty="0" smtClean="0"/>
                <a:t> …</a:t>
              </a:r>
              <a:r>
                <a:rPr lang="en-GB" sz="1100" dirty="0" smtClean="0"/>
                <a:t>		I like …</a:t>
              </a:r>
            </a:p>
            <a:p>
              <a:r>
                <a:rPr lang="en-GB" sz="1100" b="1" dirty="0" err="1" smtClean="0"/>
                <a:t>J’aime</a:t>
              </a:r>
              <a:r>
                <a:rPr lang="en-GB" sz="1100" b="1" dirty="0" smtClean="0"/>
                <a:t> </a:t>
              </a:r>
              <a:r>
                <a:rPr lang="en-GB" sz="1100" b="1" dirty="0" err="1" smtClean="0"/>
                <a:t>bien</a:t>
              </a:r>
              <a:r>
                <a:rPr lang="en-GB" sz="1100" b="1" dirty="0" smtClean="0"/>
                <a:t> …</a:t>
              </a:r>
              <a:r>
                <a:rPr lang="en-GB" sz="1100" dirty="0" smtClean="0"/>
                <a:t>		I really like …</a:t>
              </a:r>
            </a:p>
            <a:p>
              <a:endParaRPr lang="en-GB" sz="1100" dirty="0" smtClean="0"/>
            </a:p>
            <a:p>
              <a:r>
                <a:rPr lang="en-GB" sz="1100" b="1" dirty="0" smtClean="0"/>
                <a:t>Je </a:t>
              </a:r>
              <a:r>
                <a:rPr lang="en-GB" sz="1100" b="1" dirty="0" err="1" smtClean="0"/>
                <a:t>n’aime</a:t>
              </a:r>
              <a:r>
                <a:rPr lang="en-GB" sz="1100" b="1" dirty="0" smtClean="0"/>
                <a:t> pas…	</a:t>
              </a:r>
              <a:r>
                <a:rPr lang="en-GB" sz="1100" dirty="0" smtClean="0"/>
                <a:t>	I don’t like …</a:t>
              </a:r>
            </a:p>
            <a:p>
              <a:r>
                <a:rPr lang="en-GB" sz="1100" b="1" dirty="0" smtClean="0"/>
                <a:t>Je </a:t>
              </a:r>
              <a:r>
                <a:rPr lang="en-GB" sz="1100" b="1" dirty="0" err="1" smtClean="0"/>
                <a:t>déteste</a:t>
              </a:r>
              <a:r>
                <a:rPr lang="en-GB" sz="1100" b="1" dirty="0" smtClean="0"/>
                <a:t> …</a:t>
              </a:r>
              <a:r>
                <a:rPr lang="en-GB" sz="1100" dirty="0" smtClean="0"/>
                <a:t>		I hate …</a:t>
              </a:r>
            </a:p>
            <a:p>
              <a:endParaRPr lang="en-GB" sz="1100" dirty="0" smtClean="0"/>
            </a:p>
            <a:p>
              <a:r>
                <a:rPr lang="en-GB" sz="1100" b="1" dirty="0" smtClean="0"/>
                <a:t>Je </a:t>
              </a:r>
              <a:r>
                <a:rPr lang="en-GB" sz="1100" b="1" dirty="0" err="1" smtClean="0"/>
                <a:t>pense</a:t>
              </a:r>
              <a:r>
                <a:rPr lang="en-GB" sz="1100" b="1" dirty="0" smtClean="0"/>
                <a:t> </a:t>
              </a:r>
              <a:r>
                <a:rPr lang="en-GB" sz="1100" b="1" dirty="0" err="1" smtClean="0"/>
                <a:t>que</a:t>
              </a:r>
              <a:r>
                <a:rPr lang="en-GB" sz="1100" b="1" dirty="0" smtClean="0"/>
                <a:t> …	</a:t>
              </a:r>
              <a:r>
                <a:rPr lang="en-GB" sz="1100" dirty="0" smtClean="0"/>
                <a:t>	I think that …</a:t>
              </a:r>
            </a:p>
          </p:txBody>
        </p:sp>
      </p:grpSp>
      <p:sp>
        <p:nvSpPr>
          <p:cNvPr id="36" name="Rounded Rectangle 35"/>
          <p:cNvSpPr/>
          <p:nvPr/>
        </p:nvSpPr>
        <p:spPr>
          <a:xfrm>
            <a:off x="3037950" y="4125292"/>
            <a:ext cx="2636052" cy="25202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u="sng" dirty="0" smtClean="0">
                <a:solidFill>
                  <a:srgbClr val="FF0000"/>
                </a:solidFill>
              </a:rPr>
              <a:t>Time indicators</a:t>
            </a:r>
          </a:p>
          <a:p>
            <a:r>
              <a:rPr lang="en-GB" sz="1100" b="1" u="sng" dirty="0" smtClean="0"/>
              <a:t>Past</a:t>
            </a:r>
            <a:r>
              <a:rPr lang="en-GB" sz="1100" b="1" dirty="0" smtClean="0"/>
              <a:t>:</a:t>
            </a:r>
          </a:p>
          <a:p>
            <a:r>
              <a:rPr lang="en-GB" sz="1100" b="1" dirty="0" err="1" smtClean="0"/>
              <a:t>Hier</a:t>
            </a:r>
            <a:r>
              <a:rPr lang="en-GB" sz="1100" b="1" dirty="0" smtClean="0"/>
              <a:t> </a:t>
            </a:r>
            <a:r>
              <a:rPr lang="en-GB" sz="1100" dirty="0" smtClean="0"/>
              <a:t>- </a:t>
            </a:r>
            <a:r>
              <a:rPr lang="en-GB" sz="1050" i="1" dirty="0" smtClean="0"/>
              <a:t>yesterday</a:t>
            </a:r>
            <a:endParaRPr lang="en-GB" sz="1100" i="1" dirty="0" smtClean="0"/>
          </a:p>
          <a:p>
            <a:r>
              <a:rPr lang="en-GB" sz="1100" b="1" dirty="0" smtClean="0"/>
              <a:t>Le weekend </a:t>
            </a:r>
            <a:r>
              <a:rPr lang="en-GB" sz="1100" b="1" dirty="0" err="1" smtClean="0"/>
              <a:t>dernier</a:t>
            </a:r>
            <a:r>
              <a:rPr lang="en-GB" sz="1100" b="1" dirty="0" smtClean="0"/>
              <a:t> </a:t>
            </a:r>
            <a:r>
              <a:rPr lang="en-GB" sz="1100" dirty="0" smtClean="0"/>
              <a:t>- </a:t>
            </a:r>
            <a:r>
              <a:rPr lang="en-GB" sz="1050" i="1" dirty="0" smtClean="0"/>
              <a:t>last weekend</a:t>
            </a:r>
            <a:endParaRPr lang="en-GB" sz="1100" i="1" dirty="0" smtClean="0"/>
          </a:p>
          <a:p>
            <a:r>
              <a:rPr lang="en-GB" sz="1100" b="1" dirty="0" smtClean="0"/>
              <a:t>La </a:t>
            </a:r>
            <a:r>
              <a:rPr lang="en-GB" sz="1100" b="1" dirty="0" err="1" smtClean="0"/>
              <a:t>semaine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dernier</a:t>
            </a:r>
            <a:r>
              <a:rPr lang="en-GB" sz="1100" b="1" dirty="0" smtClean="0"/>
              <a:t> </a:t>
            </a:r>
            <a:r>
              <a:rPr lang="en-GB" sz="1100" dirty="0" smtClean="0"/>
              <a:t>– </a:t>
            </a:r>
            <a:r>
              <a:rPr lang="en-GB" sz="1050" i="1" dirty="0" smtClean="0"/>
              <a:t>last week</a:t>
            </a:r>
            <a:endParaRPr lang="en-GB" sz="1100" i="1" dirty="0" smtClean="0"/>
          </a:p>
          <a:p>
            <a:r>
              <a:rPr lang="en-GB" sz="1100" b="1" u="sng" dirty="0" smtClean="0"/>
              <a:t>Present</a:t>
            </a:r>
            <a:r>
              <a:rPr lang="en-GB" sz="1100" b="1" dirty="0" smtClean="0"/>
              <a:t>:</a:t>
            </a:r>
          </a:p>
          <a:p>
            <a:r>
              <a:rPr lang="en-GB" sz="1100" b="1" dirty="0" err="1" smtClean="0"/>
              <a:t>Aujourd’hui</a:t>
            </a:r>
            <a:r>
              <a:rPr lang="en-GB" sz="1100" dirty="0" smtClean="0"/>
              <a:t> – </a:t>
            </a:r>
            <a:r>
              <a:rPr lang="en-GB" sz="1050" i="1" dirty="0" smtClean="0"/>
              <a:t>today</a:t>
            </a:r>
            <a:endParaRPr lang="en-GB" sz="1100" i="1" dirty="0" smtClean="0"/>
          </a:p>
          <a:p>
            <a:r>
              <a:rPr lang="en-GB" sz="1100" b="1" dirty="0" err="1" smtClean="0"/>
              <a:t>Normalement</a:t>
            </a:r>
            <a:r>
              <a:rPr lang="en-GB" sz="1100" b="1" dirty="0" smtClean="0"/>
              <a:t> </a:t>
            </a:r>
            <a:r>
              <a:rPr lang="en-GB" sz="1100" dirty="0" smtClean="0"/>
              <a:t>– </a:t>
            </a:r>
            <a:r>
              <a:rPr lang="en-GB" sz="1050" i="1" dirty="0" smtClean="0"/>
              <a:t>usually</a:t>
            </a:r>
            <a:endParaRPr lang="en-GB" sz="1100" i="1" dirty="0" smtClean="0"/>
          </a:p>
          <a:p>
            <a:r>
              <a:rPr lang="en-GB" sz="1100" b="1" dirty="0" smtClean="0"/>
              <a:t>Le </a:t>
            </a:r>
            <a:r>
              <a:rPr lang="en-GB" sz="1100" b="1" dirty="0" err="1" smtClean="0"/>
              <a:t>lundi</a:t>
            </a:r>
            <a:r>
              <a:rPr lang="en-GB" sz="1100" b="1" dirty="0" smtClean="0"/>
              <a:t> </a:t>
            </a:r>
            <a:r>
              <a:rPr lang="en-GB" sz="1100" dirty="0" smtClean="0"/>
              <a:t>– </a:t>
            </a:r>
            <a:r>
              <a:rPr lang="en-GB" sz="1050" i="1" dirty="0" smtClean="0"/>
              <a:t>On a Monday</a:t>
            </a:r>
            <a:endParaRPr lang="en-GB" sz="1100" i="1" dirty="0" smtClean="0"/>
          </a:p>
          <a:p>
            <a:r>
              <a:rPr lang="en-GB" sz="1100" b="1" u="sng" dirty="0" smtClean="0"/>
              <a:t>Future:</a:t>
            </a:r>
          </a:p>
          <a:p>
            <a:r>
              <a:rPr lang="en-GB" sz="1100" b="1" dirty="0" err="1" smtClean="0"/>
              <a:t>Demain</a:t>
            </a:r>
            <a:r>
              <a:rPr lang="en-GB" sz="1100" b="1" dirty="0" smtClean="0"/>
              <a:t> </a:t>
            </a:r>
            <a:r>
              <a:rPr lang="en-GB" sz="1100" dirty="0" smtClean="0"/>
              <a:t>– </a:t>
            </a:r>
            <a:r>
              <a:rPr lang="en-GB" sz="1050" i="1" dirty="0" smtClean="0"/>
              <a:t>tomorrow</a:t>
            </a:r>
            <a:endParaRPr lang="en-GB" sz="1100" i="1" dirty="0" smtClean="0"/>
          </a:p>
          <a:p>
            <a:r>
              <a:rPr lang="en-GB" sz="1100" b="1" dirty="0" smtClean="0"/>
              <a:t>Le weekend prochain </a:t>
            </a:r>
            <a:r>
              <a:rPr lang="en-GB" sz="1100" dirty="0" smtClean="0"/>
              <a:t>– </a:t>
            </a:r>
            <a:r>
              <a:rPr lang="en-GB" sz="1050" i="1" dirty="0" smtClean="0"/>
              <a:t>next weekend</a:t>
            </a:r>
            <a:endParaRPr lang="en-GB" sz="1100" i="1" dirty="0" smtClean="0"/>
          </a:p>
          <a:p>
            <a:r>
              <a:rPr lang="en-GB" sz="1100" b="1" dirty="0" smtClean="0"/>
              <a:t>La </a:t>
            </a:r>
            <a:r>
              <a:rPr lang="en-GB" sz="1100" b="1" dirty="0" err="1" smtClean="0"/>
              <a:t>semaine</a:t>
            </a:r>
            <a:r>
              <a:rPr lang="en-GB" sz="1100" b="1" dirty="0" smtClean="0"/>
              <a:t> </a:t>
            </a:r>
            <a:r>
              <a:rPr lang="en-GB" sz="1100" b="1" dirty="0" err="1" smtClean="0"/>
              <a:t>prochaine</a:t>
            </a:r>
            <a:r>
              <a:rPr lang="en-GB" sz="1100" b="1" dirty="0" smtClean="0"/>
              <a:t> </a:t>
            </a:r>
            <a:r>
              <a:rPr lang="en-GB" sz="1100" dirty="0" smtClean="0"/>
              <a:t>– </a:t>
            </a:r>
            <a:r>
              <a:rPr lang="en-GB" sz="1050" i="1" dirty="0" smtClean="0"/>
              <a:t>next week</a:t>
            </a:r>
            <a:endParaRPr lang="en-GB" sz="1100" dirty="0" smtClean="0"/>
          </a:p>
        </p:txBody>
      </p:sp>
    </p:spTree>
    <p:extLst>
      <p:ext uri="{BB962C8B-B14F-4D97-AF65-F5344CB8AC3E}">
        <p14:creationId xmlns:p14="http://schemas.microsoft.com/office/powerpoint/2010/main" xmlns="" val="85569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516</Words>
  <Application>Microsoft Office PowerPoint</Application>
  <PresentationFormat>On-screen Show (4:3)</PresentationFormat>
  <Paragraphs>175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HPicken</dc:creator>
  <cp:lastModifiedBy>Eirian</cp:lastModifiedBy>
  <cp:revision>75</cp:revision>
  <dcterms:created xsi:type="dcterms:W3CDTF">2012-05-28T08:49:40Z</dcterms:created>
  <dcterms:modified xsi:type="dcterms:W3CDTF">2012-09-27T14:13:06Z</dcterms:modified>
</cp:coreProperties>
</file>